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83"/>
  </p:notesMasterIdLst>
  <p:handoutMasterIdLst>
    <p:handoutMasterId r:id="rId84"/>
  </p:handoutMasterIdLst>
  <p:sldIdLst>
    <p:sldId id="256" r:id="rId2"/>
    <p:sldId id="297" r:id="rId3"/>
    <p:sldId id="301" r:id="rId4"/>
    <p:sldId id="317" r:id="rId5"/>
    <p:sldId id="558" r:id="rId6"/>
    <p:sldId id="330" r:id="rId7"/>
    <p:sldId id="332" r:id="rId8"/>
    <p:sldId id="347" r:id="rId9"/>
    <p:sldId id="353" r:id="rId10"/>
    <p:sldId id="386" r:id="rId11"/>
    <p:sldId id="387" r:id="rId12"/>
    <p:sldId id="390" r:id="rId13"/>
    <p:sldId id="546" r:id="rId14"/>
    <p:sldId id="547" r:id="rId15"/>
    <p:sldId id="399" r:id="rId16"/>
    <p:sldId id="403" r:id="rId17"/>
    <p:sldId id="561" r:id="rId18"/>
    <p:sldId id="562" r:id="rId19"/>
    <p:sldId id="406" r:id="rId20"/>
    <p:sldId id="407" r:id="rId21"/>
    <p:sldId id="408" r:id="rId22"/>
    <p:sldId id="409" r:id="rId23"/>
    <p:sldId id="410" r:id="rId24"/>
    <p:sldId id="411" r:id="rId25"/>
    <p:sldId id="412" r:id="rId26"/>
    <p:sldId id="414" r:id="rId27"/>
    <p:sldId id="415" r:id="rId28"/>
    <p:sldId id="416" r:id="rId29"/>
    <p:sldId id="417" r:id="rId30"/>
    <p:sldId id="418" r:id="rId31"/>
    <p:sldId id="420" r:id="rId32"/>
    <p:sldId id="421" r:id="rId33"/>
    <p:sldId id="548" r:id="rId34"/>
    <p:sldId id="424" r:id="rId35"/>
    <p:sldId id="549" r:id="rId36"/>
    <p:sldId id="426" r:id="rId37"/>
    <p:sldId id="427" r:id="rId38"/>
    <p:sldId id="429" r:id="rId39"/>
    <p:sldId id="431" r:id="rId40"/>
    <p:sldId id="550" r:id="rId41"/>
    <p:sldId id="434" r:id="rId42"/>
    <p:sldId id="435" r:id="rId43"/>
    <p:sldId id="436" r:id="rId44"/>
    <p:sldId id="437" r:id="rId45"/>
    <p:sldId id="438" r:id="rId46"/>
    <p:sldId id="440" r:id="rId47"/>
    <p:sldId id="441" r:id="rId48"/>
    <p:sldId id="442" r:id="rId49"/>
    <p:sldId id="444" r:id="rId50"/>
    <p:sldId id="454" r:id="rId51"/>
    <p:sldId id="556" r:id="rId52"/>
    <p:sldId id="551" r:id="rId53"/>
    <p:sldId id="456" r:id="rId54"/>
    <p:sldId id="460" r:id="rId55"/>
    <p:sldId id="462" r:id="rId56"/>
    <p:sldId id="463" r:id="rId57"/>
    <p:sldId id="474" r:id="rId58"/>
    <p:sldId id="479" r:id="rId59"/>
    <p:sldId id="480" r:id="rId60"/>
    <p:sldId id="482" r:id="rId61"/>
    <p:sldId id="484" r:id="rId62"/>
    <p:sldId id="488" r:id="rId63"/>
    <p:sldId id="490" r:id="rId64"/>
    <p:sldId id="492" r:id="rId65"/>
    <p:sldId id="495" r:id="rId66"/>
    <p:sldId id="560" r:id="rId67"/>
    <p:sldId id="496" r:id="rId68"/>
    <p:sldId id="552" r:id="rId69"/>
    <p:sldId id="554" r:id="rId70"/>
    <p:sldId id="499" r:id="rId71"/>
    <p:sldId id="501" r:id="rId72"/>
    <p:sldId id="520" r:id="rId73"/>
    <p:sldId id="555" r:id="rId74"/>
    <p:sldId id="527" r:id="rId75"/>
    <p:sldId id="528" r:id="rId76"/>
    <p:sldId id="531" r:id="rId77"/>
    <p:sldId id="532" r:id="rId78"/>
    <p:sldId id="535" r:id="rId79"/>
    <p:sldId id="557" r:id="rId80"/>
    <p:sldId id="537" r:id="rId81"/>
    <p:sldId id="538" r:id="rId8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00BC"/>
    <a:srgbClr val="B90E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26"/>
    <p:restoredTop sz="94712"/>
  </p:normalViewPr>
  <p:slideViewPr>
    <p:cSldViewPr snapToGrid="0" snapToObjects="1">
      <p:cViewPr varScale="1">
        <p:scale>
          <a:sx n="146" d="100"/>
          <a:sy n="146" d="100"/>
        </p:scale>
        <p:origin x="168" y="7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handoutMaster" Target="handoutMasters/handout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0B4E39-8921-6441-96D2-FAF0D0936C67}" type="datetimeFigureOut">
              <a:rPr lang="en-US" smtClean="0"/>
              <a:t>5/19/22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62452-1395-2443-B712-F5349D428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46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56.png>
</file>

<file path=ppt/media/image57.jp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gif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466121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Shape 1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Shape 1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Shape 1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Shape 1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Shape 1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Shape 1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Shape 1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Shape 1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Shape 1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Shape 1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Shape 12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Shape 12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Shape 13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Shape 1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Shape 12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Shape 1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40981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Shape 12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Shape 1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405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Shape 13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Shape 1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Shape 8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Shape 8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Shape 13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Shape 13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Shape 13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Shape 13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Shape 2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Shape 9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Shape 3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Shape 3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Shape 3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Shape 4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Shape 3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Shape 4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Shape 4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Shape 4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Shape 4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Shape 1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Shape 5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Shape 5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Shape 5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Shape 5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Shape 5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Shape 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Shape 5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Shape 5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Shape 5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Shape 6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Shape 6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hape 6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Shape 6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Shape 10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Shape 10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853856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Shape 6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Shape 6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Shape 6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Shape 7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Shape 7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Shape 7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Shape 7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Shape 8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Shape 8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Shape 8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Shape 9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Shape 9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Shape 10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Shape 10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Shape 10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Shape 10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Shape 13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Shape 13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Shape 10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Shape 10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Shape 10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Shape 10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Shape 1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Shape 1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Shape 1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Shape 10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Shape 10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648050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Shape 10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Shape 10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Shape 4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Shape 4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Shape 5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Shape 5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Shape 5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Shape 5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Shape 5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Shape 5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hape 6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Shape 6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hape 6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Shape 6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hape 6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Shape 6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Shape 6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Shape 6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Shape 5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Shape 5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jp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png"/><Relationship Id="rId5" Type="http://schemas.openxmlformats.org/officeDocument/2006/relationships/image" Target="../media/image57.jpg"/><Relationship Id="rId10" Type="http://schemas.openxmlformats.org/officeDocument/2006/relationships/image" Target="../media/image62.png"/><Relationship Id="rId4" Type="http://schemas.openxmlformats.org/officeDocument/2006/relationships/image" Target="../media/image56.png"/><Relationship Id="rId9" Type="http://schemas.openxmlformats.org/officeDocument/2006/relationships/image" Target="../media/image6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55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6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9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gi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gi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/>
        </p:nvSpPr>
        <p:spPr>
          <a:xfrm>
            <a:off x="162005" y="2032948"/>
            <a:ext cx="8872800" cy="173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ro-RO" sz="2400" dirty="0"/>
              <a:t>Prof. Dr. Radu Ionescu</a:t>
            </a:r>
          </a:p>
          <a:p>
            <a:pPr algn="ctr"/>
            <a:r>
              <a:rPr lang="ro-RO" sz="2400" dirty="0"/>
              <a:t>raducu.ionescu@gmail.com</a:t>
            </a:r>
          </a:p>
          <a:p>
            <a:pPr algn="ctr"/>
            <a:r>
              <a:rPr lang="ro-RO" sz="2400" dirty="0"/>
              <a:t>Facultatea de Matematică și Informatică</a:t>
            </a:r>
          </a:p>
          <a:p>
            <a:pPr algn="ctr"/>
            <a:r>
              <a:rPr lang="ro-RO" sz="2400" dirty="0"/>
              <a:t>Universitatea din București</a:t>
            </a:r>
          </a:p>
          <a:p>
            <a:pPr lvl="0" algn="ctr">
              <a:spcBef>
                <a:spcPts val="0"/>
              </a:spcBef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Shape 40"/>
          <p:cNvSpPr txBox="1"/>
          <p:nvPr/>
        </p:nvSpPr>
        <p:spPr>
          <a:xfrm>
            <a:off x="140426" y="318103"/>
            <a:ext cx="8872800" cy="173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ro-RO" sz="3200" dirty="0"/>
              <a:t>Rețele neuronale.</a:t>
            </a:r>
          </a:p>
          <a:p>
            <a:pPr algn="ctr"/>
            <a:r>
              <a:rPr lang="ro-RO" sz="3200" dirty="0"/>
              <a:t>Concepte despre modele de învățare </a:t>
            </a:r>
            <a:r>
              <a:rPr lang="ro-RO" sz="3200" dirty="0" err="1"/>
              <a:t>deep</a:t>
            </a:r>
            <a:r>
              <a:rPr lang="ro-RO" sz="3200" dirty="0"/>
              <a:t>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Shape 1135"/>
          <p:cNvSpPr txBox="1"/>
          <p:nvPr/>
        </p:nvSpPr>
        <p:spPr>
          <a:xfrm>
            <a:off x="486357" y="127426"/>
            <a:ext cx="8148600" cy="44641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600" dirty="0"/>
              <a:t>Din </a:t>
            </a:r>
            <a:r>
              <a:rPr lang="en-US" sz="3600" dirty="0" err="1"/>
              <a:t>cursul</a:t>
            </a:r>
            <a:r>
              <a:rPr lang="en-US" sz="3600" dirty="0"/>
              <a:t> </a:t>
            </a:r>
            <a:r>
              <a:rPr lang="en-US" sz="3600" dirty="0" err="1"/>
              <a:t>trecut</a:t>
            </a:r>
            <a:r>
              <a:rPr lang="mr-IN" sz="3600" dirty="0"/>
              <a:t>…</a:t>
            </a:r>
            <a:endParaRPr lang="en" sz="3600" dirty="0"/>
          </a:p>
          <a:p>
            <a:pPr lvl="0" rtl="0">
              <a:spcBef>
                <a:spcPts val="0"/>
              </a:spcBef>
              <a:buNone/>
            </a:pPr>
            <a:endParaRPr sz="3600" dirty="0"/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Rețelele </a:t>
            </a:r>
            <a:r>
              <a:rPr lang="en" sz="1800" dirty="0" err="1"/>
              <a:t>neuronale</a:t>
            </a:r>
            <a:r>
              <a:rPr lang="en" sz="1800" dirty="0"/>
              <a:t> pot fi foarte mari: nici o speranță să scriem formula de mână pentru toți parameterii (folosim gradientul analitic)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b="1" dirty="0"/>
              <a:t>Backpropagare</a:t>
            </a:r>
            <a:r>
              <a:rPr lang="en" sz="1800" dirty="0"/>
              <a:t> = aplicarea recursivă a regulii de înlănțuire (chain rule) de-a lungul unui graf computațional pentru calcularea gradienților parametrilor / intrărilor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Implementările mențin o structură de graf în care nodurile implementează funcțiile </a:t>
            </a:r>
            <a:r>
              <a:rPr lang="en" sz="1800" b="1" dirty="0"/>
              <a:t>forward</a:t>
            </a:r>
            <a:r>
              <a:rPr lang="en" sz="1800" dirty="0"/>
              <a:t>() / </a:t>
            </a:r>
            <a:r>
              <a:rPr lang="en" sz="1800" b="1" dirty="0"/>
              <a:t>backward</a:t>
            </a:r>
            <a:r>
              <a:rPr lang="en" sz="1800" dirty="0"/>
              <a:t>()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b="1" dirty="0"/>
              <a:t>forward</a:t>
            </a:r>
            <a:r>
              <a:rPr lang="en" sz="1800" dirty="0"/>
              <a:t>: calculează rezultatul unei operații și salvează în memorie intrările / rezultatele intermediare necesare la calcularea gradientului</a:t>
            </a:r>
          </a:p>
          <a:p>
            <a:pPr marL="457200" lvl="0" indent="-342900">
              <a:buClr>
                <a:schemeClr val="dk1"/>
              </a:buClr>
              <a:buSzPct val="100000"/>
              <a:buChar char="-"/>
            </a:pPr>
            <a:r>
              <a:rPr lang="en" sz="1800" b="1" dirty="0">
                <a:solidFill>
                  <a:schemeClr val="dk1"/>
                </a:solidFill>
              </a:rPr>
              <a:t>backward</a:t>
            </a:r>
            <a:r>
              <a:rPr lang="en" sz="1800" dirty="0">
                <a:solidFill>
                  <a:schemeClr val="dk1"/>
                </a:solidFill>
              </a:rPr>
              <a:t>: </a:t>
            </a:r>
            <a:r>
              <a:rPr lang="en" sz="1800" dirty="0"/>
              <a:t>aplicarea regulii de înlănțuire pentru calcularea </a:t>
            </a:r>
            <a:r>
              <a:rPr lang="en" sz="1800" dirty="0">
                <a:solidFill>
                  <a:schemeClr val="dk1"/>
                </a:solidFill>
              </a:rPr>
              <a:t>gradientului funcției de pierdere în raport cu intrările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402501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1" name="Shape 1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6101" y="384826"/>
            <a:ext cx="5831799" cy="4373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9668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Shape 1165"/>
          <p:cNvSpPr txBox="1"/>
          <p:nvPr/>
        </p:nvSpPr>
        <p:spPr>
          <a:xfrm>
            <a:off x="561725" y="327075"/>
            <a:ext cx="7810506" cy="76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3600" dirty="0"/>
              <a:t>Rețele neuronale: </a:t>
            </a:r>
            <a:r>
              <a:rPr lang="en" sz="2400" dirty="0"/>
              <a:t>fără paralela cu neurologia</a:t>
            </a:r>
            <a:endParaRPr lang="en" sz="1600" dirty="0"/>
          </a:p>
        </p:txBody>
      </p:sp>
      <p:pic>
        <p:nvPicPr>
          <p:cNvPr id="1166" name="Shape 1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1408" y="1504475"/>
            <a:ext cx="1649166" cy="4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7" name="Shape 1167"/>
          <p:cNvSpPr txBox="1"/>
          <p:nvPr/>
        </p:nvSpPr>
        <p:spPr>
          <a:xfrm>
            <a:off x="224692" y="1465825"/>
            <a:ext cx="5293633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(</a:t>
            </a:r>
            <a:r>
              <a:rPr lang="en" sz="2400" b="1" dirty="0"/>
              <a:t>Înainte</a:t>
            </a:r>
            <a:r>
              <a:rPr lang="en" sz="2400" dirty="0"/>
              <a:t>) Funcție liniară de scoring:</a:t>
            </a:r>
          </a:p>
        </p:txBody>
      </p:sp>
      <p:sp>
        <p:nvSpPr>
          <p:cNvPr id="1168" name="Shape 1168"/>
          <p:cNvSpPr txBox="1"/>
          <p:nvPr/>
        </p:nvSpPr>
        <p:spPr>
          <a:xfrm>
            <a:off x="224692" y="2060311"/>
            <a:ext cx="5336716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(</a:t>
            </a:r>
            <a:r>
              <a:rPr lang="en" sz="2400" b="1" dirty="0"/>
              <a:t>Acum</a:t>
            </a:r>
            <a:r>
              <a:rPr lang="en" sz="2400" dirty="0"/>
              <a:t>) Rețea neuronală cu 2 nivele: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      </a:t>
            </a:r>
          </a:p>
        </p:txBody>
      </p:sp>
      <p:pic>
        <p:nvPicPr>
          <p:cNvPr id="1169" name="Shape 11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8325" y="2100150"/>
            <a:ext cx="3554875" cy="4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0" name="Shape 1170"/>
          <p:cNvSpPr/>
          <p:nvPr/>
        </p:nvSpPr>
        <p:spPr>
          <a:xfrm>
            <a:off x="3093050" y="2851250"/>
            <a:ext cx="448199" cy="14567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x</a:t>
            </a:r>
          </a:p>
        </p:txBody>
      </p:sp>
      <p:sp>
        <p:nvSpPr>
          <p:cNvPr id="1171" name="Shape 1171"/>
          <p:cNvSpPr/>
          <p:nvPr/>
        </p:nvSpPr>
        <p:spPr>
          <a:xfrm>
            <a:off x="4441253" y="3187415"/>
            <a:ext cx="448199" cy="8564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h</a:t>
            </a:r>
          </a:p>
        </p:txBody>
      </p:sp>
      <p:cxnSp>
        <p:nvCxnSpPr>
          <p:cNvPr id="1172" name="Shape 1172"/>
          <p:cNvCxnSpPr/>
          <p:nvPr/>
        </p:nvCxnSpPr>
        <p:spPr>
          <a:xfrm rot="10800000" flipH="1">
            <a:off x="3541278" y="4043924"/>
            <a:ext cx="904499" cy="27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173" name="Shape 1173"/>
          <p:cNvCxnSpPr/>
          <p:nvPr/>
        </p:nvCxnSpPr>
        <p:spPr>
          <a:xfrm>
            <a:off x="3541278" y="2859242"/>
            <a:ext cx="912599" cy="328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74" name="Shape 1174"/>
          <p:cNvSpPr txBox="1"/>
          <p:nvPr/>
        </p:nvSpPr>
        <p:spPr>
          <a:xfrm>
            <a:off x="3669383" y="3358157"/>
            <a:ext cx="840600" cy="44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W1</a:t>
            </a:r>
          </a:p>
        </p:txBody>
      </p:sp>
      <p:sp>
        <p:nvSpPr>
          <p:cNvPr id="1175" name="Shape 1175"/>
          <p:cNvSpPr/>
          <p:nvPr/>
        </p:nvSpPr>
        <p:spPr>
          <a:xfrm>
            <a:off x="5853480" y="3376872"/>
            <a:ext cx="448199" cy="477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s</a:t>
            </a:r>
          </a:p>
        </p:txBody>
      </p:sp>
      <p:cxnSp>
        <p:nvCxnSpPr>
          <p:cNvPr id="1176" name="Shape 1176"/>
          <p:cNvCxnSpPr/>
          <p:nvPr/>
        </p:nvCxnSpPr>
        <p:spPr>
          <a:xfrm>
            <a:off x="4869978" y="3187415"/>
            <a:ext cx="1000499" cy="2003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177" name="Shape 1177"/>
          <p:cNvCxnSpPr/>
          <p:nvPr/>
        </p:nvCxnSpPr>
        <p:spPr>
          <a:xfrm rot="10800000" flipH="1">
            <a:off x="4885991" y="3843484"/>
            <a:ext cx="968699" cy="2003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78" name="Shape 1178"/>
          <p:cNvSpPr txBox="1"/>
          <p:nvPr/>
        </p:nvSpPr>
        <p:spPr>
          <a:xfrm>
            <a:off x="5043834" y="3364346"/>
            <a:ext cx="840600" cy="44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W2</a:t>
            </a:r>
          </a:p>
        </p:txBody>
      </p:sp>
      <p:sp>
        <p:nvSpPr>
          <p:cNvPr id="1179" name="Shape 1179"/>
          <p:cNvSpPr txBox="1"/>
          <p:nvPr/>
        </p:nvSpPr>
        <p:spPr>
          <a:xfrm>
            <a:off x="2368350" y="4027575"/>
            <a:ext cx="1088099" cy="44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3072</a:t>
            </a:r>
          </a:p>
        </p:txBody>
      </p:sp>
      <p:sp>
        <p:nvSpPr>
          <p:cNvPr id="1180" name="Shape 1180"/>
          <p:cNvSpPr txBox="1"/>
          <p:nvPr/>
        </p:nvSpPr>
        <p:spPr>
          <a:xfrm>
            <a:off x="4340800" y="4027575"/>
            <a:ext cx="1088099" cy="44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100</a:t>
            </a:r>
          </a:p>
        </p:txBody>
      </p:sp>
      <p:sp>
        <p:nvSpPr>
          <p:cNvPr id="1181" name="Shape 1181"/>
          <p:cNvSpPr txBox="1"/>
          <p:nvPr/>
        </p:nvSpPr>
        <p:spPr>
          <a:xfrm>
            <a:off x="5874250" y="3958425"/>
            <a:ext cx="1088099" cy="44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06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8" grpId="0"/>
      <p:bldP spid="1170" grpId="0" animBg="1"/>
      <p:bldP spid="1171" grpId="0" animBg="1"/>
      <p:bldP spid="1174" grpId="0"/>
      <p:bldP spid="1175" grpId="0" animBg="1"/>
      <p:bldP spid="1178" grpId="0"/>
      <p:bldP spid="1179" grpId="0"/>
      <p:bldP spid="1180" grpId="0"/>
      <p:bldP spid="118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Shape 1165"/>
          <p:cNvSpPr txBox="1"/>
          <p:nvPr/>
        </p:nvSpPr>
        <p:spPr>
          <a:xfrm>
            <a:off x="561725" y="327075"/>
            <a:ext cx="7810506" cy="76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3600" dirty="0"/>
              <a:t>Rețele neuronale: </a:t>
            </a:r>
            <a:r>
              <a:rPr lang="en" sz="2400" dirty="0"/>
              <a:t>fără paralela cu neurologia</a:t>
            </a:r>
            <a:endParaRPr lang="en" sz="1600" dirty="0"/>
          </a:p>
        </p:txBody>
      </p:sp>
      <p:pic>
        <p:nvPicPr>
          <p:cNvPr id="1166" name="Shape 1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1408" y="1504475"/>
            <a:ext cx="1649166" cy="4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7" name="Shape 1167"/>
          <p:cNvSpPr txBox="1"/>
          <p:nvPr/>
        </p:nvSpPr>
        <p:spPr>
          <a:xfrm>
            <a:off x="224692" y="1465825"/>
            <a:ext cx="5293633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(</a:t>
            </a:r>
            <a:r>
              <a:rPr lang="en" sz="2400" b="1" dirty="0"/>
              <a:t>Înainte</a:t>
            </a:r>
            <a:r>
              <a:rPr lang="en" sz="2400" dirty="0"/>
              <a:t>) Funcție liniară de scoring:</a:t>
            </a:r>
          </a:p>
        </p:txBody>
      </p:sp>
      <p:sp>
        <p:nvSpPr>
          <p:cNvPr id="1168" name="Shape 1168"/>
          <p:cNvSpPr txBox="1"/>
          <p:nvPr/>
        </p:nvSpPr>
        <p:spPr>
          <a:xfrm>
            <a:off x="11017" y="2060310"/>
            <a:ext cx="5421349" cy="18462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sz="2400" dirty="0"/>
              <a:t>(</a:t>
            </a:r>
            <a:r>
              <a:rPr lang="en" sz="2400" b="1" dirty="0"/>
              <a:t>Acum</a:t>
            </a:r>
            <a:r>
              <a:rPr lang="en" sz="2400" dirty="0"/>
              <a:t>) Rețea neuronală cu 2 nivele:</a:t>
            </a:r>
          </a:p>
          <a:p>
            <a:pPr lvl="0" algn="r" rtl="0">
              <a:spcBef>
                <a:spcPts val="0"/>
              </a:spcBef>
              <a:buNone/>
            </a:pPr>
            <a:endParaRPr lang="en" sz="2400" dirty="0"/>
          </a:p>
          <a:p>
            <a:pPr lvl="0" algn="r" rtl="0">
              <a:spcBef>
                <a:spcPts val="0"/>
              </a:spcBef>
              <a:buNone/>
            </a:pPr>
            <a:r>
              <a:rPr lang="en" sz="2400" dirty="0"/>
              <a:t>sau cu 3 nivele:                 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      </a:t>
            </a:r>
          </a:p>
        </p:txBody>
      </p:sp>
      <p:pic>
        <p:nvPicPr>
          <p:cNvPr id="1169" name="Shape 11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8325" y="2100150"/>
            <a:ext cx="3554875" cy="49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Shape 12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90674" y="3411804"/>
            <a:ext cx="5424259" cy="494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4787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1" name="Shape 1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6101" y="384826"/>
            <a:ext cx="5831799" cy="4373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6815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Shape 1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700" y="66500"/>
            <a:ext cx="5549050" cy="237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3" name="Shape 12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7932" y="2257880"/>
            <a:ext cx="4689394" cy="26755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4" name="Shape 1264"/>
          <p:cNvCxnSpPr/>
          <p:nvPr/>
        </p:nvCxnSpPr>
        <p:spPr>
          <a:xfrm rot="10800000" flipH="1">
            <a:off x="3309850" y="285281"/>
            <a:ext cx="5542799" cy="2559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265" name="Shape 12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863" y="2815575"/>
            <a:ext cx="2801136" cy="1785733"/>
          </a:xfrm>
          <a:prstGeom prst="rect">
            <a:avLst/>
          </a:prstGeom>
          <a:noFill/>
          <a:ln>
            <a:noFill/>
          </a:ln>
        </p:spPr>
      </p:pic>
      <p:sp>
        <p:nvSpPr>
          <p:cNvPr id="1266" name="Shape 1266"/>
          <p:cNvSpPr txBox="1"/>
          <p:nvPr/>
        </p:nvSpPr>
        <p:spPr>
          <a:xfrm>
            <a:off x="2242569" y="3075398"/>
            <a:ext cx="2408099" cy="57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b="1" dirty="0"/>
              <a:t>funcția de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 b="1" dirty="0"/>
              <a:t>activare sigmoidă</a:t>
            </a:r>
          </a:p>
        </p:txBody>
      </p:sp>
      <p:pic>
        <p:nvPicPr>
          <p:cNvPr id="1267" name="Shape 12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37983" y="3713312"/>
            <a:ext cx="879724" cy="6810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651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Shape 1310"/>
          <p:cNvSpPr txBox="1"/>
          <p:nvPr/>
        </p:nvSpPr>
        <p:spPr>
          <a:xfrm>
            <a:off x="371231" y="91499"/>
            <a:ext cx="8362461" cy="6314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000" dirty="0"/>
              <a:t>Arhitecturi de rețele neuronale</a:t>
            </a:r>
          </a:p>
        </p:txBody>
      </p:sp>
      <p:pic>
        <p:nvPicPr>
          <p:cNvPr id="1311" name="Shape 13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092" y="1562549"/>
            <a:ext cx="3245725" cy="222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2" name="Shape 13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9250" y="1497542"/>
            <a:ext cx="4604950" cy="2258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3" name="Shape 1313"/>
          <p:cNvCxnSpPr/>
          <p:nvPr/>
        </p:nvCxnSpPr>
        <p:spPr>
          <a:xfrm>
            <a:off x="4037966" y="888987"/>
            <a:ext cx="0" cy="2955277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314" name="Shape 1314"/>
          <p:cNvCxnSpPr/>
          <p:nvPr/>
        </p:nvCxnSpPr>
        <p:spPr>
          <a:xfrm flipH="1" flipV="1">
            <a:off x="2061308" y="3844264"/>
            <a:ext cx="928078" cy="483412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15" name="Shape 1315"/>
          <p:cNvSpPr txBox="1"/>
          <p:nvPr/>
        </p:nvSpPr>
        <p:spPr>
          <a:xfrm>
            <a:off x="1953847" y="4327675"/>
            <a:ext cx="3123792" cy="604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Straturi “fully-connected”</a:t>
            </a:r>
          </a:p>
        </p:txBody>
      </p:sp>
      <p:cxnSp>
        <p:nvCxnSpPr>
          <p:cNvPr id="1316" name="Shape 1316"/>
          <p:cNvCxnSpPr/>
          <p:nvPr/>
        </p:nvCxnSpPr>
        <p:spPr>
          <a:xfrm flipH="1" flipV="1">
            <a:off x="3077308" y="3355684"/>
            <a:ext cx="146538" cy="971992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17" name="Shape 1317"/>
          <p:cNvSpPr txBox="1"/>
          <p:nvPr/>
        </p:nvSpPr>
        <p:spPr>
          <a:xfrm>
            <a:off x="299940" y="722922"/>
            <a:ext cx="3614614" cy="83962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/>
              <a:t>Rețea neuronală cu două straturi</a:t>
            </a:r>
          </a:p>
          <a:p>
            <a:pPr lvl="0"/>
            <a:r>
              <a:rPr lang="en" sz="1800" dirty="0"/>
              <a:t>(cu un singur strat ascuns)</a:t>
            </a:r>
          </a:p>
        </p:txBody>
      </p:sp>
      <p:sp>
        <p:nvSpPr>
          <p:cNvPr id="15" name="Shape 1317"/>
          <p:cNvSpPr txBox="1"/>
          <p:nvPr/>
        </p:nvSpPr>
        <p:spPr>
          <a:xfrm>
            <a:off x="4396160" y="706760"/>
            <a:ext cx="3614614" cy="83962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/>
              <a:t>Rețea neuronală cu trei straturi</a:t>
            </a:r>
          </a:p>
          <a:p>
            <a:pPr lvl="0"/>
            <a:r>
              <a:rPr lang="en" sz="1800" dirty="0"/>
              <a:t>(cu două straturi ascunse)</a:t>
            </a:r>
          </a:p>
        </p:txBody>
      </p:sp>
      <p:cxnSp>
        <p:nvCxnSpPr>
          <p:cNvPr id="22" name="Shape 1316"/>
          <p:cNvCxnSpPr>
            <a:stCxn id="1315" idx="0"/>
          </p:cNvCxnSpPr>
          <p:nvPr/>
        </p:nvCxnSpPr>
        <p:spPr>
          <a:xfrm flipV="1">
            <a:off x="3515743" y="3653692"/>
            <a:ext cx="1798719" cy="673983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423988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Shape 1222"/>
          <p:cNvSpPr txBox="1"/>
          <p:nvPr/>
        </p:nvSpPr>
        <p:spPr>
          <a:xfrm>
            <a:off x="296717" y="116574"/>
            <a:ext cx="8589300" cy="6258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2000" dirty="0" err="1"/>
              <a:t>Antrenarea</a:t>
            </a:r>
            <a:r>
              <a:rPr lang="en-US" sz="2000" dirty="0"/>
              <a:t> </a:t>
            </a:r>
            <a:r>
              <a:rPr lang="en-US" sz="2000" dirty="0" err="1"/>
              <a:t>unei</a:t>
            </a:r>
            <a:r>
              <a:rPr lang="en" sz="2000" dirty="0"/>
              <a:t> </a:t>
            </a:r>
            <a:r>
              <a:rPr lang="en-US" sz="2000" dirty="0" err="1"/>
              <a:t>rețele</a:t>
            </a:r>
            <a:r>
              <a:rPr lang="en-US" sz="2000" dirty="0"/>
              <a:t> cu </a:t>
            </a:r>
            <a:r>
              <a:rPr lang="en-US" sz="2000" dirty="0" err="1"/>
              <a:t>două</a:t>
            </a:r>
            <a:r>
              <a:rPr lang="en-US" sz="2000" dirty="0"/>
              <a:t> </a:t>
            </a:r>
            <a:r>
              <a:rPr lang="en-US" sz="2000" dirty="0" err="1"/>
              <a:t>niveluri</a:t>
            </a:r>
            <a:r>
              <a:rPr lang="en-US" sz="2000" dirty="0"/>
              <a:t> </a:t>
            </a:r>
            <a:r>
              <a:rPr lang="en-US" sz="2000" dirty="0" err="1"/>
              <a:t>necesită</a:t>
            </a:r>
            <a:r>
              <a:rPr lang="en-US" sz="2000" dirty="0"/>
              <a:t> </a:t>
            </a:r>
            <a:r>
              <a:rPr lang="en" sz="2000" dirty="0"/>
              <a:t>~11 linii de cod (Python)</a:t>
            </a:r>
          </a:p>
        </p:txBody>
      </p:sp>
      <p:sp>
        <p:nvSpPr>
          <p:cNvPr id="1223" name="Shape 1223"/>
          <p:cNvSpPr txBox="1"/>
          <p:nvPr/>
        </p:nvSpPr>
        <p:spPr>
          <a:xfrm>
            <a:off x="345576" y="742461"/>
            <a:ext cx="7019728" cy="42707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mr-IN" dirty="0">
                <a:latin typeface="Courier"/>
                <a:cs typeface="Courier"/>
              </a:rPr>
              <a:t>X = </a:t>
            </a:r>
            <a:r>
              <a:rPr lang="ro-RO" dirty="0" err="1">
                <a:latin typeface="Courier"/>
                <a:cs typeface="Courier"/>
              </a:rPr>
              <a:t>np.array</a:t>
            </a:r>
            <a:r>
              <a:rPr lang="ro-RO" dirty="0">
                <a:latin typeface="Courier"/>
                <a:cs typeface="Courier"/>
              </a:rPr>
              <a:t>([</a:t>
            </a:r>
            <a:r>
              <a:rPr lang="mr-IN" dirty="0">
                <a:latin typeface="Courier"/>
                <a:cs typeface="Courier"/>
              </a:rPr>
              <a:t>[0,0,1</a:t>
            </a:r>
            <a:r>
              <a:rPr lang="ro-RO" dirty="0">
                <a:latin typeface="Courier"/>
                <a:cs typeface="Courier"/>
              </a:rPr>
              <a:t>],[</a:t>
            </a:r>
            <a:r>
              <a:rPr lang="mr-IN" dirty="0">
                <a:latin typeface="Courier"/>
                <a:cs typeface="Courier"/>
              </a:rPr>
              <a:t>0,1,1</a:t>
            </a:r>
            <a:r>
              <a:rPr lang="en-US" dirty="0">
                <a:latin typeface="Courier"/>
                <a:cs typeface="Courier"/>
              </a:rPr>
              <a:t>],[</a:t>
            </a:r>
            <a:r>
              <a:rPr lang="mr-IN" dirty="0">
                <a:latin typeface="Courier"/>
                <a:cs typeface="Courier"/>
              </a:rPr>
              <a:t>1,0,1</a:t>
            </a:r>
            <a:r>
              <a:rPr lang="en-US" dirty="0">
                <a:latin typeface="Courier"/>
                <a:cs typeface="Courier"/>
              </a:rPr>
              <a:t>],[</a:t>
            </a:r>
            <a:r>
              <a:rPr lang="mr-IN" dirty="0">
                <a:latin typeface="Courier"/>
                <a:cs typeface="Courier"/>
              </a:rPr>
              <a:t>1,1,1]</a:t>
            </a:r>
            <a:r>
              <a:rPr lang="en-US" dirty="0">
                <a:latin typeface="Courier"/>
                <a:cs typeface="Courier"/>
              </a:rPr>
              <a:t>])</a:t>
            </a:r>
            <a:endParaRPr lang="mr-IN" dirty="0">
              <a:latin typeface="Courier"/>
              <a:cs typeface="Courier"/>
            </a:endParaRPr>
          </a:p>
          <a:p>
            <a:pPr lvl="0"/>
            <a:r>
              <a:rPr lang="mr-IN" dirty="0">
                <a:latin typeface="Courier"/>
                <a:cs typeface="Courier"/>
              </a:rPr>
              <a:t>Y = </a:t>
            </a:r>
            <a:r>
              <a:rPr lang="en-US" dirty="0" err="1">
                <a:latin typeface="Courier"/>
                <a:cs typeface="Courier"/>
              </a:rPr>
              <a:t>np.array</a:t>
            </a:r>
            <a:r>
              <a:rPr lang="en-US" dirty="0">
                <a:latin typeface="Courier"/>
                <a:cs typeface="Courier"/>
              </a:rPr>
              <a:t>([</a:t>
            </a:r>
            <a:r>
              <a:rPr lang="mr-IN" dirty="0">
                <a:latin typeface="Courier"/>
                <a:cs typeface="Courier"/>
              </a:rPr>
              <a:t>[0</a:t>
            </a:r>
            <a:r>
              <a:rPr lang="en-US" dirty="0">
                <a:latin typeface="Courier"/>
                <a:cs typeface="Courier"/>
              </a:rPr>
              <a:t>,</a:t>
            </a:r>
            <a:r>
              <a:rPr lang="mr-IN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</a:t>
            </a:r>
            <a:r>
              <a:rPr lang="mr-IN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</a:t>
            </a:r>
            <a:r>
              <a:rPr lang="mr-IN" dirty="0">
                <a:latin typeface="Courier"/>
                <a:cs typeface="Courier"/>
              </a:rPr>
              <a:t>0]</a:t>
            </a:r>
            <a:r>
              <a:rPr lang="en-US" dirty="0">
                <a:latin typeface="Courier"/>
                <a:cs typeface="Courier"/>
              </a:rPr>
              <a:t>]).T</a:t>
            </a:r>
            <a:endParaRPr lang="mr-IN" dirty="0">
              <a:latin typeface="Courier"/>
              <a:cs typeface="Courier"/>
            </a:endParaRPr>
          </a:p>
          <a:p>
            <a:pPr lvl="0"/>
            <a:endParaRPr lang="mr-IN" dirty="0">
              <a:latin typeface="Courier"/>
              <a:cs typeface="Courier"/>
            </a:endParaRPr>
          </a:p>
          <a:p>
            <a:pPr lvl="0"/>
            <a:r>
              <a:rPr lang="mr-IN" dirty="0">
                <a:latin typeface="Courier"/>
                <a:cs typeface="Courier"/>
              </a:rPr>
              <a:t>W0 = 2 * </a:t>
            </a:r>
            <a:r>
              <a:rPr lang="en-US" dirty="0">
                <a:latin typeface="Courier"/>
                <a:cs typeface="Courier"/>
              </a:rPr>
              <a:t>np.</a:t>
            </a:r>
            <a:r>
              <a:rPr lang="mr-IN" dirty="0" err="1">
                <a:latin typeface="Courier"/>
                <a:cs typeface="Courier"/>
              </a:rPr>
              <a:t>rand</a:t>
            </a:r>
            <a:r>
              <a:rPr lang="en-US" dirty="0" err="1">
                <a:latin typeface="Courier"/>
                <a:cs typeface="Courier"/>
              </a:rPr>
              <a:t>om.random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mr-IN" dirty="0">
                <a:latin typeface="Courier"/>
                <a:cs typeface="Courier"/>
              </a:rPr>
              <a:t>(3,4)</a:t>
            </a:r>
            <a:r>
              <a:rPr lang="en-US" dirty="0">
                <a:latin typeface="Courier"/>
                <a:cs typeface="Courier"/>
              </a:rPr>
              <a:t>)</a:t>
            </a:r>
            <a:r>
              <a:rPr lang="mr-IN" dirty="0">
                <a:latin typeface="Courier"/>
                <a:cs typeface="Courier"/>
              </a:rPr>
              <a:t> - 1</a:t>
            </a:r>
          </a:p>
          <a:p>
            <a:pPr lvl="0"/>
            <a:r>
              <a:rPr lang="mr-IN" dirty="0">
                <a:latin typeface="Courier"/>
                <a:cs typeface="Courier"/>
              </a:rPr>
              <a:t>W1 = 2 * </a:t>
            </a:r>
            <a:r>
              <a:rPr lang="en-US" dirty="0">
                <a:latin typeface="Courier"/>
                <a:cs typeface="Courier"/>
              </a:rPr>
              <a:t>np.</a:t>
            </a:r>
            <a:r>
              <a:rPr lang="mr-IN" dirty="0" err="1">
                <a:latin typeface="Courier"/>
                <a:cs typeface="Courier"/>
              </a:rPr>
              <a:t>rand</a:t>
            </a:r>
            <a:r>
              <a:rPr lang="en-US" dirty="0" err="1">
                <a:latin typeface="Courier"/>
                <a:cs typeface="Courier"/>
              </a:rPr>
              <a:t>om.random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mr-IN" dirty="0">
                <a:latin typeface="Courier"/>
                <a:cs typeface="Courier"/>
              </a:rPr>
              <a:t>(4,1)</a:t>
            </a:r>
            <a:r>
              <a:rPr lang="en-US" dirty="0">
                <a:latin typeface="Courier"/>
                <a:cs typeface="Courier"/>
              </a:rPr>
              <a:t>)</a:t>
            </a:r>
            <a:r>
              <a:rPr lang="mr-IN" dirty="0">
                <a:latin typeface="Courier"/>
                <a:cs typeface="Courier"/>
              </a:rPr>
              <a:t> - 1</a:t>
            </a:r>
          </a:p>
          <a:p>
            <a:pPr lvl="0"/>
            <a:endParaRPr lang="mr-IN" dirty="0">
              <a:latin typeface="Courier"/>
              <a:cs typeface="Courier"/>
            </a:endParaRPr>
          </a:p>
          <a:p>
            <a:pPr lvl="0"/>
            <a:r>
              <a:rPr lang="mr-IN" dirty="0">
                <a:solidFill>
                  <a:srgbClr val="0000FF"/>
                </a:solidFill>
                <a:latin typeface="Courier"/>
                <a:cs typeface="Courier"/>
              </a:rPr>
              <a:t>for</a:t>
            </a:r>
            <a:r>
              <a:rPr lang="mr-IN" dirty="0">
                <a:latin typeface="Courier"/>
                <a:cs typeface="Courier"/>
              </a:rPr>
              <a:t> </a:t>
            </a:r>
            <a:r>
              <a:rPr lang="mr-IN" dirty="0" err="1">
                <a:latin typeface="Courier"/>
                <a:cs typeface="Courier"/>
              </a:rPr>
              <a:t>i</a:t>
            </a:r>
            <a:r>
              <a:rPr lang="mr-IN" dirty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in range(</a:t>
            </a:r>
            <a:r>
              <a:rPr lang="mr-IN" dirty="0">
                <a:latin typeface="Courier"/>
                <a:cs typeface="Courier"/>
              </a:rPr>
              <a:t>5000</a:t>
            </a:r>
            <a:r>
              <a:rPr lang="en-US" dirty="0">
                <a:latin typeface="Courier"/>
                <a:cs typeface="Courier"/>
              </a:rPr>
              <a:t>):</a:t>
            </a:r>
            <a:endParaRPr lang="mr-IN" dirty="0">
              <a:latin typeface="Courier"/>
              <a:cs typeface="Courier"/>
            </a:endParaRPr>
          </a:p>
          <a:p>
            <a:pPr lvl="0"/>
            <a:endParaRPr lang="mr-IN" dirty="0">
              <a:latin typeface="Courier"/>
              <a:cs typeface="Courier"/>
            </a:endParaRPr>
          </a:p>
          <a:p>
            <a:pPr lvl="0"/>
            <a:r>
              <a:rPr lang="mr-IN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dirty="0">
                <a:solidFill>
                  <a:srgbClr val="008000"/>
                </a:solidFill>
                <a:latin typeface="Courier"/>
                <a:cs typeface="Courier"/>
              </a:rPr>
              <a:t>#</a:t>
            </a:r>
            <a:r>
              <a:rPr lang="mr-IN" dirty="0">
                <a:solidFill>
                  <a:srgbClr val="008000"/>
                </a:solidFill>
                <a:latin typeface="Courier"/>
                <a:cs typeface="Courier"/>
              </a:rPr>
              <a:t> forward pass</a:t>
            </a:r>
          </a:p>
          <a:p>
            <a:pPr lvl="0"/>
            <a:r>
              <a:rPr lang="mr-IN" dirty="0">
                <a:latin typeface="Courier"/>
                <a:cs typeface="Courier"/>
              </a:rPr>
              <a:t>    l1 = 1 / (1 + </a:t>
            </a:r>
            <a:r>
              <a:rPr lang="en-US" dirty="0">
                <a:latin typeface="Courier"/>
                <a:cs typeface="Courier"/>
              </a:rPr>
              <a:t>np.</a:t>
            </a:r>
            <a:r>
              <a:rPr lang="mr-IN" dirty="0" err="1">
                <a:latin typeface="Courier"/>
                <a:cs typeface="Courier"/>
              </a:rPr>
              <a:t>exp</a:t>
            </a:r>
            <a:r>
              <a:rPr lang="mr-IN" dirty="0">
                <a:latin typeface="Courier"/>
                <a:cs typeface="Courier"/>
              </a:rPr>
              <a:t>(-</a:t>
            </a:r>
            <a:r>
              <a:rPr lang="en-US" dirty="0" err="1">
                <a:latin typeface="Courier"/>
                <a:cs typeface="Courier"/>
              </a:rPr>
              <a:t>np.matmul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mr-IN" dirty="0">
                <a:latin typeface="Courier"/>
                <a:cs typeface="Courier"/>
              </a:rPr>
              <a:t>X</a:t>
            </a:r>
            <a:r>
              <a:rPr lang="en-US" dirty="0">
                <a:latin typeface="Courier"/>
                <a:cs typeface="Courier"/>
              </a:rPr>
              <a:t>,</a:t>
            </a:r>
            <a:r>
              <a:rPr lang="mr-IN" dirty="0">
                <a:latin typeface="Courier"/>
                <a:cs typeface="Courier"/>
              </a:rPr>
              <a:t> W0)))</a:t>
            </a:r>
          </a:p>
          <a:p>
            <a:pPr lvl="0"/>
            <a:r>
              <a:rPr lang="mr-IN" dirty="0">
                <a:latin typeface="Courier"/>
                <a:cs typeface="Courier"/>
              </a:rPr>
              <a:t>    l2 = 1 / (1 + </a:t>
            </a:r>
            <a:r>
              <a:rPr lang="en-US" dirty="0">
                <a:latin typeface="Courier"/>
                <a:cs typeface="Courier"/>
              </a:rPr>
              <a:t>np.</a:t>
            </a:r>
            <a:r>
              <a:rPr lang="mr-IN" dirty="0" err="1">
                <a:latin typeface="Courier"/>
                <a:cs typeface="Courier"/>
              </a:rPr>
              <a:t>exp</a:t>
            </a:r>
            <a:r>
              <a:rPr lang="mr-IN" dirty="0">
                <a:latin typeface="Courier"/>
                <a:cs typeface="Courier"/>
              </a:rPr>
              <a:t>(-</a:t>
            </a:r>
            <a:r>
              <a:rPr lang="en-US" dirty="0" err="1">
                <a:latin typeface="Courier"/>
                <a:cs typeface="Courier"/>
              </a:rPr>
              <a:t>np.matmul</a:t>
            </a:r>
            <a:r>
              <a:rPr lang="mr-IN" dirty="0">
                <a:latin typeface="Courier"/>
                <a:cs typeface="Courier"/>
              </a:rPr>
              <a:t>(l1</a:t>
            </a:r>
            <a:r>
              <a:rPr lang="en-US" dirty="0">
                <a:latin typeface="Courier"/>
                <a:cs typeface="Courier"/>
              </a:rPr>
              <a:t>,</a:t>
            </a:r>
            <a:r>
              <a:rPr lang="mr-IN" dirty="0">
                <a:latin typeface="Courier"/>
                <a:cs typeface="Courier"/>
              </a:rPr>
              <a:t> W1)))</a:t>
            </a:r>
          </a:p>
          <a:p>
            <a:pPr lvl="0"/>
            <a:r>
              <a:rPr lang="mr-IN" dirty="0">
                <a:latin typeface="Courier"/>
                <a:cs typeface="Courier"/>
              </a:rPr>
              <a:t>    </a:t>
            </a:r>
          </a:p>
          <a:p>
            <a:pPr lvl="0"/>
            <a:r>
              <a:rPr lang="mr-IN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dirty="0">
                <a:solidFill>
                  <a:srgbClr val="008000"/>
                </a:solidFill>
                <a:latin typeface="Courier"/>
                <a:cs typeface="Courier"/>
              </a:rPr>
              <a:t>#</a:t>
            </a:r>
            <a:r>
              <a:rPr lang="mr-IN" dirty="0">
                <a:solidFill>
                  <a:srgbClr val="008000"/>
                </a:solidFill>
                <a:latin typeface="Courier"/>
                <a:cs typeface="Courier"/>
              </a:rPr>
              <a:t> backward pass</a:t>
            </a:r>
          </a:p>
          <a:p>
            <a:pPr lvl="0"/>
            <a:r>
              <a:rPr lang="mr-IN" dirty="0">
                <a:latin typeface="Courier"/>
                <a:cs typeface="Courier"/>
              </a:rPr>
              <a:t>    delta_l2 = (Y - l2) * (l2 * (1 - l2))</a:t>
            </a:r>
          </a:p>
          <a:p>
            <a:pPr lvl="0"/>
            <a:r>
              <a:rPr lang="mr-IN" dirty="0">
                <a:latin typeface="Courier"/>
                <a:cs typeface="Courier"/>
              </a:rPr>
              <a:t>    delta_l1 = </a:t>
            </a:r>
            <a:r>
              <a:rPr lang="en-US" dirty="0" err="1">
                <a:latin typeface="Courier"/>
                <a:cs typeface="Courier"/>
              </a:rPr>
              <a:t>np.matmul</a:t>
            </a:r>
            <a:r>
              <a:rPr lang="mr-IN" dirty="0">
                <a:latin typeface="Courier"/>
                <a:cs typeface="Courier"/>
              </a:rPr>
              <a:t>(delta_l2</a:t>
            </a:r>
            <a:r>
              <a:rPr lang="en-US" dirty="0">
                <a:latin typeface="Courier"/>
                <a:cs typeface="Courier"/>
              </a:rPr>
              <a:t>,</a:t>
            </a:r>
            <a:r>
              <a:rPr lang="mr-IN" dirty="0">
                <a:latin typeface="Courier"/>
                <a:cs typeface="Courier"/>
              </a:rPr>
              <a:t> W1</a:t>
            </a:r>
            <a:r>
              <a:rPr lang="en-US" dirty="0">
                <a:latin typeface="Courier"/>
                <a:cs typeface="Courier"/>
              </a:rPr>
              <a:t>.T</a:t>
            </a:r>
            <a:r>
              <a:rPr lang="mr-IN" dirty="0">
                <a:latin typeface="Courier"/>
                <a:cs typeface="Courier"/>
              </a:rPr>
              <a:t>) * (l1 * (1 - l1))</a:t>
            </a:r>
          </a:p>
          <a:p>
            <a:pPr lvl="0"/>
            <a:r>
              <a:rPr lang="mr-IN" dirty="0">
                <a:latin typeface="Courier"/>
                <a:cs typeface="Courier"/>
              </a:rPr>
              <a:t>    </a:t>
            </a:r>
          </a:p>
          <a:p>
            <a:pPr lvl="0"/>
            <a:r>
              <a:rPr lang="mr-IN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>
                <a:solidFill>
                  <a:srgbClr val="008000"/>
                </a:solidFill>
                <a:latin typeface="Courier"/>
                <a:cs typeface="Courier"/>
              </a:rPr>
              <a:t>#</a:t>
            </a:r>
            <a:r>
              <a:rPr lang="mr-IN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mr-IN" dirty="0">
                <a:solidFill>
                  <a:srgbClr val="008000"/>
                </a:solidFill>
                <a:latin typeface="Courier"/>
                <a:cs typeface="Courier"/>
              </a:rPr>
              <a:t>gradient descent</a:t>
            </a:r>
          </a:p>
          <a:p>
            <a:pPr lvl="0"/>
            <a:r>
              <a:rPr lang="mr-IN" dirty="0">
                <a:latin typeface="Courier"/>
                <a:cs typeface="Courier"/>
              </a:rPr>
              <a:t>    W1 = W1 + </a:t>
            </a:r>
            <a:r>
              <a:rPr lang="en-US" dirty="0" err="1">
                <a:latin typeface="Courier"/>
                <a:cs typeface="Courier"/>
              </a:rPr>
              <a:t>np.matmul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mr-IN" dirty="0">
                <a:latin typeface="Courier"/>
                <a:cs typeface="Courier"/>
              </a:rPr>
              <a:t>l1</a:t>
            </a:r>
            <a:r>
              <a:rPr lang="en-US" dirty="0">
                <a:latin typeface="Courier"/>
                <a:cs typeface="Courier"/>
              </a:rPr>
              <a:t>.T,</a:t>
            </a:r>
            <a:r>
              <a:rPr lang="mr-IN" dirty="0">
                <a:latin typeface="Courier"/>
                <a:cs typeface="Courier"/>
              </a:rPr>
              <a:t> delta_l2</a:t>
            </a:r>
            <a:r>
              <a:rPr lang="en-US" dirty="0">
                <a:latin typeface="Courier"/>
                <a:cs typeface="Courier"/>
              </a:rPr>
              <a:t>)</a:t>
            </a:r>
            <a:endParaRPr lang="mr-IN" dirty="0">
              <a:latin typeface="Courier"/>
              <a:cs typeface="Courier"/>
            </a:endParaRPr>
          </a:p>
          <a:p>
            <a:pPr lvl="0"/>
            <a:r>
              <a:rPr lang="mr-IN" dirty="0">
                <a:latin typeface="Courier"/>
                <a:cs typeface="Courier"/>
              </a:rPr>
              <a:t>    W0 = W0 + </a:t>
            </a:r>
            <a:r>
              <a:rPr lang="en-US" dirty="0" err="1">
                <a:latin typeface="Courier"/>
                <a:cs typeface="Courier"/>
              </a:rPr>
              <a:t>np.matmul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mr-IN" dirty="0">
                <a:latin typeface="Courier"/>
                <a:cs typeface="Courier"/>
              </a:rPr>
              <a:t>X</a:t>
            </a:r>
            <a:r>
              <a:rPr lang="en-US" dirty="0">
                <a:latin typeface="Courier"/>
                <a:cs typeface="Courier"/>
              </a:rPr>
              <a:t>.T,</a:t>
            </a:r>
            <a:r>
              <a:rPr lang="mr-IN" dirty="0">
                <a:latin typeface="Courier"/>
                <a:cs typeface="Courier"/>
              </a:rPr>
              <a:t> delta_l1</a:t>
            </a:r>
            <a:r>
              <a:rPr lang="en-US" dirty="0">
                <a:latin typeface="Courier"/>
                <a:cs typeface="Courier"/>
              </a:rPr>
              <a:t>)</a:t>
            </a:r>
            <a:endParaRPr lang="mr-IN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512030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Shape 1222"/>
          <p:cNvSpPr txBox="1"/>
          <p:nvPr/>
        </p:nvSpPr>
        <p:spPr>
          <a:xfrm>
            <a:off x="296717" y="116574"/>
            <a:ext cx="8589300" cy="6258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2000" dirty="0" err="1"/>
              <a:t>Arhitectura</a:t>
            </a:r>
            <a:r>
              <a:rPr lang="en" sz="2000" dirty="0"/>
              <a:t> </a:t>
            </a:r>
            <a:r>
              <a:rPr lang="en-US" sz="2000" dirty="0" err="1"/>
              <a:t>rețelei</a:t>
            </a:r>
            <a:r>
              <a:rPr lang="en-US" sz="2000" dirty="0"/>
              <a:t> cu </a:t>
            </a:r>
            <a:r>
              <a:rPr lang="en-US" sz="2000" dirty="0" err="1"/>
              <a:t>două</a:t>
            </a:r>
            <a:r>
              <a:rPr lang="en-US" sz="2000" dirty="0"/>
              <a:t> </a:t>
            </a:r>
            <a:r>
              <a:rPr lang="en-US" sz="2000" dirty="0" err="1"/>
              <a:t>niveluri</a:t>
            </a:r>
            <a:r>
              <a:rPr lang="en-US" sz="2000" dirty="0"/>
              <a:t> </a:t>
            </a:r>
            <a:r>
              <a:rPr lang="en-US" sz="2000" dirty="0" err="1"/>
              <a:t>implementată</a:t>
            </a:r>
            <a:r>
              <a:rPr lang="en-US" sz="2000" dirty="0"/>
              <a:t> anterior</a:t>
            </a:r>
            <a:endParaRPr lang="en" sz="20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710182A-8604-9542-B75E-5D9D44D23AAE}"/>
              </a:ext>
            </a:extLst>
          </p:cNvPr>
          <p:cNvSpPr/>
          <p:nvPr/>
        </p:nvSpPr>
        <p:spPr>
          <a:xfrm>
            <a:off x="1135510" y="2138366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0EA9942-0587-414A-9E2A-BFC2398EBDEE}"/>
              </a:ext>
            </a:extLst>
          </p:cNvPr>
          <p:cNvSpPr/>
          <p:nvPr/>
        </p:nvSpPr>
        <p:spPr>
          <a:xfrm>
            <a:off x="1135511" y="1239206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A268F2-9921-FE4F-A028-788BC16B51BB}"/>
              </a:ext>
            </a:extLst>
          </p:cNvPr>
          <p:cNvSpPr/>
          <p:nvPr/>
        </p:nvSpPr>
        <p:spPr>
          <a:xfrm>
            <a:off x="1135510" y="3037526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67C114C-BA62-0947-8748-5AD7172A1A91}"/>
              </a:ext>
            </a:extLst>
          </p:cNvPr>
          <p:cNvSpPr/>
          <p:nvPr/>
        </p:nvSpPr>
        <p:spPr>
          <a:xfrm>
            <a:off x="3238631" y="645901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18E6E0-238D-4043-8C1E-5AA158A8596D}"/>
              </a:ext>
            </a:extLst>
          </p:cNvPr>
          <p:cNvSpPr/>
          <p:nvPr/>
        </p:nvSpPr>
        <p:spPr>
          <a:xfrm>
            <a:off x="3238630" y="1705550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FB80834-A944-F84C-934B-114B360F64C9}"/>
              </a:ext>
            </a:extLst>
          </p:cNvPr>
          <p:cNvSpPr/>
          <p:nvPr/>
        </p:nvSpPr>
        <p:spPr>
          <a:xfrm>
            <a:off x="3238630" y="2765199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1B03406-8977-964F-AB0C-ACB0ABDD1551}"/>
              </a:ext>
            </a:extLst>
          </p:cNvPr>
          <p:cNvSpPr/>
          <p:nvPr/>
        </p:nvSpPr>
        <p:spPr>
          <a:xfrm>
            <a:off x="3238629" y="3824848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9B33FBE-8787-3849-9ED6-C981FC3F20E1}"/>
              </a:ext>
            </a:extLst>
          </p:cNvPr>
          <p:cNvCxnSpPr>
            <a:cxnSpLocks/>
            <a:stCxn id="5" idx="6"/>
            <a:endCxn id="7" idx="1"/>
          </p:cNvCxnSpPr>
          <p:nvPr/>
        </p:nvCxnSpPr>
        <p:spPr>
          <a:xfrm flipV="1">
            <a:off x="1597424" y="714195"/>
            <a:ext cx="1708853" cy="75818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1B4C3E6-67F2-5344-BEFA-A6164AA52DB8}"/>
              </a:ext>
            </a:extLst>
          </p:cNvPr>
          <p:cNvCxnSpPr>
            <a:cxnSpLocks/>
            <a:stCxn id="2" idx="6"/>
            <a:endCxn id="7" idx="2"/>
          </p:cNvCxnSpPr>
          <p:nvPr/>
        </p:nvCxnSpPr>
        <p:spPr>
          <a:xfrm flipV="1">
            <a:off x="1597423" y="879073"/>
            <a:ext cx="1641208" cy="149246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57DDCF8-5F65-BD4F-B0A5-C2F00E06C376}"/>
              </a:ext>
            </a:extLst>
          </p:cNvPr>
          <p:cNvCxnSpPr>
            <a:cxnSpLocks/>
            <a:stCxn id="6" idx="6"/>
            <a:endCxn id="7" idx="3"/>
          </p:cNvCxnSpPr>
          <p:nvPr/>
        </p:nvCxnSpPr>
        <p:spPr>
          <a:xfrm flipV="1">
            <a:off x="1597423" y="1043951"/>
            <a:ext cx="1708854" cy="222674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DD40129-CFE3-F346-A0B6-4163B05DD9B8}"/>
              </a:ext>
            </a:extLst>
          </p:cNvPr>
          <p:cNvCxnSpPr>
            <a:cxnSpLocks/>
            <a:stCxn id="5" idx="6"/>
            <a:endCxn id="8" idx="1"/>
          </p:cNvCxnSpPr>
          <p:nvPr/>
        </p:nvCxnSpPr>
        <p:spPr>
          <a:xfrm>
            <a:off x="1597424" y="1472378"/>
            <a:ext cx="1708852" cy="301466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36118AE-323E-EB46-9767-527307539C18}"/>
              </a:ext>
            </a:extLst>
          </p:cNvPr>
          <p:cNvCxnSpPr>
            <a:cxnSpLocks/>
            <a:stCxn id="2" idx="6"/>
            <a:endCxn id="8" idx="2"/>
          </p:cNvCxnSpPr>
          <p:nvPr/>
        </p:nvCxnSpPr>
        <p:spPr>
          <a:xfrm flipV="1">
            <a:off x="1597423" y="1938722"/>
            <a:ext cx="1641207" cy="432816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CF5C3F1-A55A-1542-A216-52BB9D4280AA}"/>
              </a:ext>
            </a:extLst>
          </p:cNvPr>
          <p:cNvCxnSpPr>
            <a:cxnSpLocks/>
            <a:stCxn id="6" idx="6"/>
            <a:endCxn id="8" idx="3"/>
          </p:cNvCxnSpPr>
          <p:nvPr/>
        </p:nvCxnSpPr>
        <p:spPr>
          <a:xfrm flipV="1">
            <a:off x="1597423" y="2103600"/>
            <a:ext cx="1708853" cy="1167098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847510C-B397-6641-829B-3D11F8ACD407}"/>
              </a:ext>
            </a:extLst>
          </p:cNvPr>
          <p:cNvCxnSpPr>
            <a:cxnSpLocks/>
            <a:stCxn id="5" idx="6"/>
            <a:endCxn id="9" idx="1"/>
          </p:cNvCxnSpPr>
          <p:nvPr/>
        </p:nvCxnSpPr>
        <p:spPr>
          <a:xfrm>
            <a:off x="1597424" y="1472378"/>
            <a:ext cx="1708852" cy="136111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4362EB4-0653-6B4E-9EFB-A10932C99F5F}"/>
              </a:ext>
            </a:extLst>
          </p:cNvPr>
          <p:cNvCxnSpPr>
            <a:cxnSpLocks/>
            <a:stCxn id="5" idx="6"/>
            <a:endCxn id="10" idx="1"/>
          </p:cNvCxnSpPr>
          <p:nvPr/>
        </p:nvCxnSpPr>
        <p:spPr>
          <a:xfrm>
            <a:off x="1597424" y="1472378"/>
            <a:ext cx="1708851" cy="2420764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C50E059-7247-5D40-A37A-AD85738D2BAE}"/>
              </a:ext>
            </a:extLst>
          </p:cNvPr>
          <p:cNvCxnSpPr>
            <a:cxnSpLocks/>
            <a:stCxn id="2" idx="6"/>
            <a:endCxn id="9" idx="2"/>
          </p:cNvCxnSpPr>
          <p:nvPr/>
        </p:nvCxnSpPr>
        <p:spPr>
          <a:xfrm>
            <a:off x="1597423" y="2371538"/>
            <a:ext cx="1641207" cy="62683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022BEA3-A22E-244D-9E10-75A24BAF40CA}"/>
              </a:ext>
            </a:extLst>
          </p:cNvPr>
          <p:cNvCxnSpPr>
            <a:cxnSpLocks/>
            <a:stCxn id="6" idx="6"/>
            <a:endCxn id="10" idx="3"/>
          </p:cNvCxnSpPr>
          <p:nvPr/>
        </p:nvCxnSpPr>
        <p:spPr>
          <a:xfrm>
            <a:off x="1597423" y="3270698"/>
            <a:ext cx="1708852" cy="95220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D2631E7-4FD2-0C4F-8A79-28C8F0C6CA6E}"/>
              </a:ext>
            </a:extLst>
          </p:cNvPr>
          <p:cNvCxnSpPr>
            <a:cxnSpLocks/>
            <a:stCxn id="6" idx="6"/>
            <a:endCxn id="9" idx="3"/>
          </p:cNvCxnSpPr>
          <p:nvPr/>
        </p:nvCxnSpPr>
        <p:spPr>
          <a:xfrm flipV="1">
            <a:off x="1597423" y="3163249"/>
            <a:ext cx="1708853" cy="107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49D91C7-92E1-344E-AC39-257065B86A86}"/>
              </a:ext>
            </a:extLst>
          </p:cNvPr>
          <p:cNvCxnSpPr>
            <a:cxnSpLocks/>
            <a:stCxn id="2" idx="6"/>
            <a:endCxn id="10" idx="2"/>
          </p:cNvCxnSpPr>
          <p:nvPr/>
        </p:nvCxnSpPr>
        <p:spPr>
          <a:xfrm>
            <a:off x="1597423" y="2371538"/>
            <a:ext cx="1641206" cy="168648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8B25F05-E73A-E548-893B-3C6220332907}"/>
              </a:ext>
            </a:extLst>
          </p:cNvPr>
          <p:cNvSpPr txBox="1"/>
          <p:nvPr/>
        </p:nvSpPr>
        <p:spPr>
          <a:xfrm>
            <a:off x="2092524" y="735345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1,1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BCB75EF-92E7-BF4C-AF1C-E0C3054D71C9}"/>
              </a:ext>
            </a:extLst>
          </p:cNvPr>
          <p:cNvSpPr txBox="1"/>
          <p:nvPr/>
        </p:nvSpPr>
        <p:spPr>
          <a:xfrm>
            <a:off x="2162876" y="1113472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2,1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E0662DC-DEF2-6249-A458-4468007ED948}"/>
              </a:ext>
            </a:extLst>
          </p:cNvPr>
          <p:cNvSpPr txBox="1"/>
          <p:nvPr/>
        </p:nvSpPr>
        <p:spPr>
          <a:xfrm>
            <a:off x="2808403" y="1347559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3,1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2E6001-1D12-4C47-AD5F-0A115D34888E}"/>
              </a:ext>
            </a:extLst>
          </p:cNvPr>
          <p:cNvSpPr txBox="1"/>
          <p:nvPr/>
        </p:nvSpPr>
        <p:spPr>
          <a:xfrm>
            <a:off x="2802520" y="3242539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w</a:t>
            </a:r>
            <a:r>
              <a:rPr lang="en-US" baseline="-25000" dirty="0">
                <a:solidFill>
                  <a:srgbClr val="0070C0"/>
                </a:solidFill>
              </a:rPr>
              <a:t>1,4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2999752-9669-8148-AC76-DBA7C975FDB7}"/>
              </a:ext>
            </a:extLst>
          </p:cNvPr>
          <p:cNvSpPr txBox="1"/>
          <p:nvPr/>
        </p:nvSpPr>
        <p:spPr>
          <a:xfrm>
            <a:off x="2132396" y="3333976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w</a:t>
            </a:r>
            <a:r>
              <a:rPr lang="en-US" baseline="-25000" dirty="0">
                <a:solidFill>
                  <a:srgbClr val="0070C0"/>
                </a:solidFill>
              </a:rPr>
              <a:t>2,4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22A614D-1BFB-B345-9B7D-C5C8CA0D47E9}"/>
              </a:ext>
            </a:extLst>
          </p:cNvPr>
          <p:cNvSpPr txBox="1"/>
          <p:nvPr/>
        </p:nvSpPr>
        <p:spPr>
          <a:xfrm>
            <a:off x="2086676" y="3729422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w</a:t>
            </a:r>
            <a:r>
              <a:rPr lang="en-US" baseline="-25000" dirty="0">
                <a:solidFill>
                  <a:srgbClr val="0070C0"/>
                </a:solidFill>
              </a:rPr>
              <a:t>3,4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B7C6E0-FEF1-6249-8B52-245FDD2296CC}"/>
              </a:ext>
            </a:extLst>
          </p:cNvPr>
          <p:cNvSpPr txBox="1"/>
          <p:nvPr/>
        </p:nvSpPr>
        <p:spPr>
          <a:xfrm>
            <a:off x="1404729" y="4169858"/>
            <a:ext cx="19015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w</a:t>
            </a:r>
            <a:r>
              <a:rPr lang="en-US" sz="1600" baseline="-25000" dirty="0">
                <a:solidFill>
                  <a:srgbClr val="FF0000"/>
                </a:solidFill>
              </a:rPr>
              <a:t>1,1</a:t>
            </a:r>
            <a:r>
              <a:rPr lang="en-US" sz="1600" dirty="0"/>
              <a:t>  w</a:t>
            </a:r>
            <a:r>
              <a:rPr lang="en-US" sz="1600" baseline="-25000" dirty="0"/>
              <a:t>1,2</a:t>
            </a:r>
            <a:r>
              <a:rPr lang="en-US" sz="1600" dirty="0"/>
              <a:t>  w</a:t>
            </a:r>
            <a:r>
              <a:rPr lang="en-US" sz="1600" baseline="-25000" dirty="0"/>
              <a:t>1,3</a:t>
            </a:r>
            <a:r>
              <a:rPr lang="en-US" sz="1600" dirty="0"/>
              <a:t>  </a:t>
            </a:r>
            <a:r>
              <a:rPr lang="en-US" sz="1600" dirty="0">
                <a:solidFill>
                  <a:srgbClr val="0070C0"/>
                </a:solidFill>
              </a:rPr>
              <a:t>w</a:t>
            </a:r>
            <a:r>
              <a:rPr lang="en-US" sz="1600" baseline="-25000" dirty="0">
                <a:solidFill>
                  <a:srgbClr val="0070C0"/>
                </a:solidFill>
              </a:rPr>
              <a:t>1,4</a:t>
            </a:r>
          </a:p>
          <a:p>
            <a:r>
              <a:rPr lang="en-US" sz="1600" dirty="0">
                <a:solidFill>
                  <a:srgbClr val="FF0000"/>
                </a:solidFill>
              </a:rPr>
              <a:t>w</a:t>
            </a:r>
            <a:r>
              <a:rPr lang="en-US" sz="1600" baseline="-25000" dirty="0">
                <a:solidFill>
                  <a:srgbClr val="FF0000"/>
                </a:solidFill>
              </a:rPr>
              <a:t>2,1</a:t>
            </a:r>
            <a:r>
              <a:rPr lang="en-US" sz="1600" dirty="0"/>
              <a:t>  w</a:t>
            </a:r>
            <a:r>
              <a:rPr lang="en-US" sz="1600" baseline="-25000" dirty="0"/>
              <a:t>2,2</a:t>
            </a:r>
            <a:r>
              <a:rPr lang="en-US" sz="1600" dirty="0"/>
              <a:t>  w</a:t>
            </a:r>
            <a:r>
              <a:rPr lang="en-US" sz="1600" baseline="-25000" dirty="0"/>
              <a:t>2,3</a:t>
            </a:r>
            <a:r>
              <a:rPr lang="en-US" sz="1600" dirty="0"/>
              <a:t>  </a:t>
            </a:r>
            <a:r>
              <a:rPr lang="en-US" sz="1600" dirty="0">
                <a:solidFill>
                  <a:srgbClr val="0070C0"/>
                </a:solidFill>
              </a:rPr>
              <a:t>w</a:t>
            </a:r>
            <a:r>
              <a:rPr lang="en-US" sz="1600" baseline="-25000" dirty="0">
                <a:solidFill>
                  <a:srgbClr val="0070C0"/>
                </a:solidFill>
              </a:rPr>
              <a:t>2,4</a:t>
            </a:r>
          </a:p>
          <a:p>
            <a:r>
              <a:rPr lang="en-US" sz="1600" dirty="0">
                <a:solidFill>
                  <a:srgbClr val="FF0000"/>
                </a:solidFill>
              </a:rPr>
              <a:t>w</a:t>
            </a:r>
            <a:r>
              <a:rPr lang="en-US" sz="1600" baseline="-25000" dirty="0">
                <a:solidFill>
                  <a:srgbClr val="FF0000"/>
                </a:solidFill>
              </a:rPr>
              <a:t>3,1</a:t>
            </a:r>
            <a:r>
              <a:rPr lang="en-US" sz="1600" dirty="0"/>
              <a:t>  w</a:t>
            </a:r>
            <a:r>
              <a:rPr lang="en-US" sz="1600" baseline="-25000" dirty="0"/>
              <a:t>3,2</a:t>
            </a:r>
            <a:r>
              <a:rPr lang="en-US" sz="1600" dirty="0"/>
              <a:t>  w</a:t>
            </a:r>
            <a:r>
              <a:rPr lang="en-US" sz="1600" baseline="-25000" dirty="0"/>
              <a:t>3,3</a:t>
            </a:r>
            <a:r>
              <a:rPr lang="en-US" sz="1600" dirty="0"/>
              <a:t>  </a:t>
            </a:r>
            <a:r>
              <a:rPr lang="en-US" sz="1600" dirty="0">
                <a:solidFill>
                  <a:srgbClr val="0070C0"/>
                </a:solidFill>
              </a:rPr>
              <a:t>w</a:t>
            </a:r>
            <a:r>
              <a:rPr lang="en-US" sz="1600" baseline="-25000" dirty="0">
                <a:solidFill>
                  <a:srgbClr val="0070C0"/>
                </a:solidFill>
              </a:rPr>
              <a:t>3,4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E8D781-BD0C-7E4B-8E78-6F64B2527A68}"/>
              </a:ext>
            </a:extLst>
          </p:cNvPr>
          <p:cNvSpPr txBox="1"/>
          <p:nvPr/>
        </p:nvSpPr>
        <p:spPr>
          <a:xfrm>
            <a:off x="845929" y="4451787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0  </a:t>
            </a:r>
            <a:r>
              <a:rPr lang="en-US" dirty="0"/>
              <a:t>=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5B815E7-90FF-2C40-8C06-E65C875C95C1}"/>
                  </a:ext>
                </a:extLst>
              </p:cNvPr>
              <p:cNvSpPr txBox="1"/>
              <p:nvPr/>
            </p:nvSpPr>
            <p:spPr>
              <a:xfrm>
                <a:off x="3273792" y="678320"/>
                <a:ext cx="3962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5B815E7-90FF-2C40-8C06-E65C875C95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792" y="678320"/>
                <a:ext cx="396262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5FC8B3B-EC0D-C84E-B573-EBB44C9FE6E2}"/>
                  </a:ext>
                </a:extLst>
              </p:cNvPr>
              <p:cNvSpPr txBox="1"/>
              <p:nvPr/>
            </p:nvSpPr>
            <p:spPr>
              <a:xfrm>
                <a:off x="3273792" y="1745506"/>
                <a:ext cx="3962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5FC8B3B-EC0D-C84E-B573-EBB44C9FE6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792" y="1745506"/>
                <a:ext cx="396262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2D70FD7-1081-5748-AE3F-6223F19FAB1C}"/>
                  </a:ext>
                </a:extLst>
              </p:cNvPr>
              <p:cNvSpPr txBox="1"/>
              <p:nvPr/>
            </p:nvSpPr>
            <p:spPr>
              <a:xfrm>
                <a:off x="3273792" y="2801792"/>
                <a:ext cx="3962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2D70FD7-1081-5748-AE3F-6223F19FAB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792" y="2801792"/>
                <a:ext cx="396262" cy="4001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B559F4F1-4942-8042-B96B-F6F60C7715C9}"/>
                  </a:ext>
                </a:extLst>
              </p:cNvPr>
              <p:cNvSpPr txBox="1"/>
              <p:nvPr/>
            </p:nvSpPr>
            <p:spPr>
              <a:xfrm>
                <a:off x="3273792" y="3856935"/>
                <a:ext cx="3962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B559F4F1-4942-8042-B96B-F6F60C7715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792" y="3856935"/>
                <a:ext cx="396262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TextBox 73">
            <a:extLst>
              <a:ext uri="{FF2B5EF4-FFF2-40B4-BE49-F238E27FC236}">
                <a16:creationId xmlns:a16="http://schemas.microsoft.com/office/drawing/2014/main" id="{A9DBBC08-07D5-ED46-ABF8-1339D14F10BA}"/>
              </a:ext>
            </a:extLst>
          </p:cNvPr>
          <p:cNvSpPr txBox="1"/>
          <p:nvPr/>
        </p:nvSpPr>
        <p:spPr>
          <a:xfrm>
            <a:off x="1134600" y="1264049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x</a:t>
            </a:r>
            <a:r>
              <a:rPr lang="en-US" sz="1800" baseline="-25000" dirty="0"/>
              <a:t>i,1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B56BCD7-C3DB-4A43-80BB-9E9E8A53B07D}"/>
              </a:ext>
            </a:extLst>
          </p:cNvPr>
          <p:cNvSpPr txBox="1"/>
          <p:nvPr/>
        </p:nvSpPr>
        <p:spPr>
          <a:xfrm>
            <a:off x="1130384" y="2156548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x</a:t>
            </a:r>
            <a:r>
              <a:rPr lang="en-US" sz="1800" baseline="-25000" dirty="0"/>
              <a:t>i,2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4D55424-ED96-7D45-ADF4-5935E96E9363}"/>
              </a:ext>
            </a:extLst>
          </p:cNvPr>
          <p:cNvSpPr txBox="1"/>
          <p:nvPr/>
        </p:nvSpPr>
        <p:spPr>
          <a:xfrm>
            <a:off x="1132634" y="3063058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x</a:t>
            </a:r>
            <a:r>
              <a:rPr lang="en-US" sz="1800" baseline="-25000" dirty="0"/>
              <a:t>i,3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F20BCD4D-8D13-2049-B848-4D1CB5DA8AC3}"/>
              </a:ext>
            </a:extLst>
          </p:cNvPr>
          <p:cNvSpPr/>
          <p:nvPr/>
        </p:nvSpPr>
        <p:spPr>
          <a:xfrm>
            <a:off x="4412730" y="645901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FD1DDE21-9DE6-1A48-AD11-481102D84A60}"/>
              </a:ext>
            </a:extLst>
          </p:cNvPr>
          <p:cNvCxnSpPr>
            <a:cxnSpLocks/>
            <a:stCxn id="7" idx="6"/>
            <a:endCxn id="77" idx="2"/>
          </p:cNvCxnSpPr>
          <p:nvPr/>
        </p:nvCxnSpPr>
        <p:spPr>
          <a:xfrm>
            <a:off x="3700544" y="879073"/>
            <a:ext cx="71218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7" name="Freeform 1226">
            <a:extLst>
              <a:ext uri="{FF2B5EF4-FFF2-40B4-BE49-F238E27FC236}">
                <a16:creationId xmlns:a16="http://schemas.microsoft.com/office/drawing/2014/main" id="{74338CB3-0C84-754A-B103-A9CC5A8E20E1}"/>
              </a:ext>
            </a:extLst>
          </p:cNvPr>
          <p:cNvSpPr/>
          <p:nvPr/>
        </p:nvSpPr>
        <p:spPr>
          <a:xfrm>
            <a:off x="4468218" y="742461"/>
            <a:ext cx="310896" cy="237744"/>
          </a:xfrm>
          <a:custGeom>
            <a:avLst/>
            <a:gdLst>
              <a:gd name="connsiteX0" fmla="*/ 0 w 2062480"/>
              <a:gd name="connsiteY0" fmla="*/ 619760 h 619760"/>
              <a:gd name="connsiteX1" fmla="*/ 883920 w 2062480"/>
              <a:gd name="connsiteY1" fmla="*/ 528320 h 619760"/>
              <a:gd name="connsiteX2" fmla="*/ 1320800 w 2062480"/>
              <a:gd name="connsiteY2" fmla="*/ 91440 h 619760"/>
              <a:gd name="connsiteX3" fmla="*/ 2062480 w 2062480"/>
              <a:gd name="connsiteY3" fmla="*/ 0 h 61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2480" h="619760">
                <a:moveTo>
                  <a:pt x="0" y="619760"/>
                </a:moveTo>
                <a:cubicBezTo>
                  <a:pt x="331893" y="618066"/>
                  <a:pt x="663787" y="616373"/>
                  <a:pt x="883920" y="528320"/>
                </a:cubicBezTo>
                <a:cubicBezTo>
                  <a:pt x="1104053" y="440267"/>
                  <a:pt x="1124373" y="179493"/>
                  <a:pt x="1320800" y="91440"/>
                </a:cubicBezTo>
                <a:cubicBezTo>
                  <a:pt x="1517227" y="3387"/>
                  <a:pt x="1789853" y="1693"/>
                  <a:pt x="2062480" y="0"/>
                </a:cubicBezTo>
              </a:path>
            </a:pathLst>
          </a:custGeom>
          <a:noFill/>
          <a:ln>
            <a:solidFill>
              <a:srgbClr val="8B00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C0FFF413-7690-C94E-B960-E44728A6FD20}"/>
              </a:ext>
            </a:extLst>
          </p:cNvPr>
          <p:cNvSpPr/>
          <p:nvPr/>
        </p:nvSpPr>
        <p:spPr>
          <a:xfrm>
            <a:off x="4405860" y="1708090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 87">
            <a:extLst>
              <a:ext uri="{FF2B5EF4-FFF2-40B4-BE49-F238E27FC236}">
                <a16:creationId xmlns:a16="http://schemas.microsoft.com/office/drawing/2014/main" id="{23650FFD-9A73-FA4E-9EB3-8F916B34DAC2}"/>
              </a:ext>
            </a:extLst>
          </p:cNvPr>
          <p:cNvSpPr/>
          <p:nvPr/>
        </p:nvSpPr>
        <p:spPr>
          <a:xfrm>
            <a:off x="4461348" y="1804650"/>
            <a:ext cx="310896" cy="237744"/>
          </a:xfrm>
          <a:custGeom>
            <a:avLst/>
            <a:gdLst>
              <a:gd name="connsiteX0" fmla="*/ 0 w 2062480"/>
              <a:gd name="connsiteY0" fmla="*/ 619760 h 619760"/>
              <a:gd name="connsiteX1" fmla="*/ 883920 w 2062480"/>
              <a:gd name="connsiteY1" fmla="*/ 528320 h 619760"/>
              <a:gd name="connsiteX2" fmla="*/ 1320800 w 2062480"/>
              <a:gd name="connsiteY2" fmla="*/ 91440 h 619760"/>
              <a:gd name="connsiteX3" fmla="*/ 2062480 w 2062480"/>
              <a:gd name="connsiteY3" fmla="*/ 0 h 61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2480" h="619760">
                <a:moveTo>
                  <a:pt x="0" y="619760"/>
                </a:moveTo>
                <a:cubicBezTo>
                  <a:pt x="331893" y="618066"/>
                  <a:pt x="663787" y="616373"/>
                  <a:pt x="883920" y="528320"/>
                </a:cubicBezTo>
                <a:cubicBezTo>
                  <a:pt x="1104053" y="440267"/>
                  <a:pt x="1124373" y="179493"/>
                  <a:pt x="1320800" y="91440"/>
                </a:cubicBezTo>
                <a:cubicBezTo>
                  <a:pt x="1517227" y="3387"/>
                  <a:pt x="1789853" y="1693"/>
                  <a:pt x="2062480" y="0"/>
                </a:cubicBezTo>
              </a:path>
            </a:pathLst>
          </a:custGeom>
          <a:noFill/>
          <a:ln>
            <a:solidFill>
              <a:srgbClr val="8B00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F62AE33-86DD-E44A-837E-B4304E31C7C8}"/>
              </a:ext>
            </a:extLst>
          </p:cNvPr>
          <p:cNvSpPr/>
          <p:nvPr/>
        </p:nvSpPr>
        <p:spPr>
          <a:xfrm>
            <a:off x="4405860" y="2770546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eeform 89">
            <a:extLst>
              <a:ext uri="{FF2B5EF4-FFF2-40B4-BE49-F238E27FC236}">
                <a16:creationId xmlns:a16="http://schemas.microsoft.com/office/drawing/2014/main" id="{7461DF08-0FDF-B049-A9D2-A6E1FEB02213}"/>
              </a:ext>
            </a:extLst>
          </p:cNvPr>
          <p:cNvSpPr/>
          <p:nvPr/>
        </p:nvSpPr>
        <p:spPr>
          <a:xfrm>
            <a:off x="4461348" y="2867106"/>
            <a:ext cx="310896" cy="237744"/>
          </a:xfrm>
          <a:custGeom>
            <a:avLst/>
            <a:gdLst>
              <a:gd name="connsiteX0" fmla="*/ 0 w 2062480"/>
              <a:gd name="connsiteY0" fmla="*/ 619760 h 619760"/>
              <a:gd name="connsiteX1" fmla="*/ 883920 w 2062480"/>
              <a:gd name="connsiteY1" fmla="*/ 528320 h 619760"/>
              <a:gd name="connsiteX2" fmla="*/ 1320800 w 2062480"/>
              <a:gd name="connsiteY2" fmla="*/ 91440 h 619760"/>
              <a:gd name="connsiteX3" fmla="*/ 2062480 w 2062480"/>
              <a:gd name="connsiteY3" fmla="*/ 0 h 61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2480" h="619760">
                <a:moveTo>
                  <a:pt x="0" y="619760"/>
                </a:moveTo>
                <a:cubicBezTo>
                  <a:pt x="331893" y="618066"/>
                  <a:pt x="663787" y="616373"/>
                  <a:pt x="883920" y="528320"/>
                </a:cubicBezTo>
                <a:cubicBezTo>
                  <a:pt x="1104053" y="440267"/>
                  <a:pt x="1124373" y="179493"/>
                  <a:pt x="1320800" y="91440"/>
                </a:cubicBezTo>
                <a:cubicBezTo>
                  <a:pt x="1517227" y="3387"/>
                  <a:pt x="1789853" y="1693"/>
                  <a:pt x="2062480" y="0"/>
                </a:cubicBezTo>
              </a:path>
            </a:pathLst>
          </a:custGeom>
          <a:noFill/>
          <a:ln>
            <a:solidFill>
              <a:srgbClr val="8B00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9E7E3085-E58C-3F46-ABAE-E163A9DB6069}"/>
              </a:ext>
            </a:extLst>
          </p:cNvPr>
          <p:cNvSpPr/>
          <p:nvPr/>
        </p:nvSpPr>
        <p:spPr>
          <a:xfrm>
            <a:off x="4412730" y="3827225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Freeform 91">
            <a:extLst>
              <a:ext uri="{FF2B5EF4-FFF2-40B4-BE49-F238E27FC236}">
                <a16:creationId xmlns:a16="http://schemas.microsoft.com/office/drawing/2014/main" id="{01DAF2B7-4562-E442-9699-CDE0194DA4F5}"/>
              </a:ext>
            </a:extLst>
          </p:cNvPr>
          <p:cNvSpPr/>
          <p:nvPr/>
        </p:nvSpPr>
        <p:spPr>
          <a:xfrm>
            <a:off x="4468218" y="3923785"/>
            <a:ext cx="310896" cy="237744"/>
          </a:xfrm>
          <a:custGeom>
            <a:avLst/>
            <a:gdLst>
              <a:gd name="connsiteX0" fmla="*/ 0 w 2062480"/>
              <a:gd name="connsiteY0" fmla="*/ 619760 h 619760"/>
              <a:gd name="connsiteX1" fmla="*/ 883920 w 2062480"/>
              <a:gd name="connsiteY1" fmla="*/ 528320 h 619760"/>
              <a:gd name="connsiteX2" fmla="*/ 1320800 w 2062480"/>
              <a:gd name="connsiteY2" fmla="*/ 91440 h 619760"/>
              <a:gd name="connsiteX3" fmla="*/ 2062480 w 2062480"/>
              <a:gd name="connsiteY3" fmla="*/ 0 h 61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2480" h="619760">
                <a:moveTo>
                  <a:pt x="0" y="619760"/>
                </a:moveTo>
                <a:cubicBezTo>
                  <a:pt x="331893" y="618066"/>
                  <a:pt x="663787" y="616373"/>
                  <a:pt x="883920" y="528320"/>
                </a:cubicBezTo>
                <a:cubicBezTo>
                  <a:pt x="1104053" y="440267"/>
                  <a:pt x="1124373" y="179493"/>
                  <a:pt x="1320800" y="91440"/>
                </a:cubicBezTo>
                <a:cubicBezTo>
                  <a:pt x="1517227" y="3387"/>
                  <a:pt x="1789853" y="1693"/>
                  <a:pt x="2062480" y="0"/>
                </a:cubicBezTo>
              </a:path>
            </a:pathLst>
          </a:custGeom>
          <a:noFill/>
          <a:ln>
            <a:solidFill>
              <a:srgbClr val="8B00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40553FF-6F45-B049-9F10-4C4A32A38A3F}"/>
              </a:ext>
            </a:extLst>
          </p:cNvPr>
          <p:cNvCxnSpPr>
            <a:cxnSpLocks/>
            <a:endCxn id="87" idx="2"/>
          </p:cNvCxnSpPr>
          <p:nvPr/>
        </p:nvCxnSpPr>
        <p:spPr>
          <a:xfrm>
            <a:off x="3700542" y="1938723"/>
            <a:ext cx="705318" cy="253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E49714C2-4CAC-EC42-A3D6-C79171DCBDD7}"/>
              </a:ext>
            </a:extLst>
          </p:cNvPr>
          <p:cNvCxnSpPr>
            <a:cxnSpLocks/>
            <a:stCxn id="9" idx="6"/>
            <a:endCxn id="89" idx="2"/>
          </p:cNvCxnSpPr>
          <p:nvPr/>
        </p:nvCxnSpPr>
        <p:spPr>
          <a:xfrm>
            <a:off x="3700543" y="2998371"/>
            <a:ext cx="705317" cy="534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CBFDA551-11AA-6C49-A6C0-C89736A6853E}"/>
              </a:ext>
            </a:extLst>
          </p:cNvPr>
          <p:cNvCxnSpPr>
            <a:cxnSpLocks/>
            <a:stCxn id="10" idx="6"/>
            <a:endCxn id="91" idx="2"/>
          </p:cNvCxnSpPr>
          <p:nvPr/>
        </p:nvCxnSpPr>
        <p:spPr>
          <a:xfrm>
            <a:off x="3700542" y="4058020"/>
            <a:ext cx="712188" cy="237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>
            <a:extLst>
              <a:ext uri="{FF2B5EF4-FFF2-40B4-BE49-F238E27FC236}">
                <a16:creationId xmlns:a16="http://schemas.microsoft.com/office/drawing/2014/main" id="{333E6FF1-0E65-BF4B-8AF2-9A5B46CB0697}"/>
              </a:ext>
            </a:extLst>
          </p:cNvPr>
          <p:cNvSpPr/>
          <p:nvPr/>
        </p:nvSpPr>
        <p:spPr>
          <a:xfrm>
            <a:off x="5791310" y="2139396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677F2695-9706-B84F-9498-C7F54BBCFADC}"/>
                  </a:ext>
                </a:extLst>
              </p:cNvPr>
              <p:cNvSpPr txBox="1"/>
              <p:nvPr/>
            </p:nvSpPr>
            <p:spPr>
              <a:xfrm>
                <a:off x="5826473" y="2181643"/>
                <a:ext cx="3962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677F2695-9706-B84F-9498-C7F54BBCFA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6473" y="2181643"/>
                <a:ext cx="396262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5" name="Oval 104">
            <a:extLst>
              <a:ext uri="{FF2B5EF4-FFF2-40B4-BE49-F238E27FC236}">
                <a16:creationId xmlns:a16="http://schemas.microsoft.com/office/drawing/2014/main" id="{18245441-9799-3845-B12D-BA3860091116}"/>
              </a:ext>
            </a:extLst>
          </p:cNvPr>
          <p:cNvSpPr/>
          <p:nvPr/>
        </p:nvSpPr>
        <p:spPr>
          <a:xfrm>
            <a:off x="6965824" y="2141545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Freeform 105">
            <a:extLst>
              <a:ext uri="{FF2B5EF4-FFF2-40B4-BE49-F238E27FC236}">
                <a16:creationId xmlns:a16="http://schemas.microsoft.com/office/drawing/2014/main" id="{4B64F483-A790-CE44-B058-849E6128B550}"/>
              </a:ext>
            </a:extLst>
          </p:cNvPr>
          <p:cNvSpPr/>
          <p:nvPr/>
        </p:nvSpPr>
        <p:spPr>
          <a:xfrm>
            <a:off x="7021312" y="2238105"/>
            <a:ext cx="310896" cy="237744"/>
          </a:xfrm>
          <a:custGeom>
            <a:avLst/>
            <a:gdLst>
              <a:gd name="connsiteX0" fmla="*/ 0 w 2062480"/>
              <a:gd name="connsiteY0" fmla="*/ 619760 h 619760"/>
              <a:gd name="connsiteX1" fmla="*/ 883920 w 2062480"/>
              <a:gd name="connsiteY1" fmla="*/ 528320 h 619760"/>
              <a:gd name="connsiteX2" fmla="*/ 1320800 w 2062480"/>
              <a:gd name="connsiteY2" fmla="*/ 91440 h 619760"/>
              <a:gd name="connsiteX3" fmla="*/ 2062480 w 2062480"/>
              <a:gd name="connsiteY3" fmla="*/ 0 h 61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2480" h="619760">
                <a:moveTo>
                  <a:pt x="0" y="619760"/>
                </a:moveTo>
                <a:cubicBezTo>
                  <a:pt x="331893" y="618066"/>
                  <a:pt x="663787" y="616373"/>
                  <a:pt x="883920" y="528320"/>
                </a:cubicBezTo>
                <a:cubicBezTo>
                  <a:pt x="1104053" y="440267"/>
                  <a:pt x="1124373" y="179493"/>
                  <a:pt x="1320800" y="91440"/>
                </a:cubicBezTo>
                <a:cubicBezTo>
                  <a:pt x="1517227" y="3387"/>
                  <a:pt x="1789853" y="1693"/>
                  <a:pt x="2062480" y="0"/>
                </a:cubicBezTo>
              </a:path>
            </a:pathLst>
          </a:custGeom>
          <a:noFill/>
          <a:ln>
            <a:solidFill>
              <a:srgbClr val="8B00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87400CF0-318B-8040-B05A-66A1445B7C8D}"/>
              </a:ext>
            </a:extLst>
          </p:cNvPr>
          <p:cNvCxnSpPr>
            <a:cxnSpLocks/>
            <a:stCxn id="103" idx="6"/>
            <a:endCxn id="105" idx="2"/>
          </p:cNvCxnSpPr>
          <p:nvPr/>
        </p:nvCxnSpPr>
        <p:spPr>
          <a:xfrm>
            <a:off x="6253223" y="2372568"/>
            <a:ext cx="712601" cy="214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E5A345C5-4B6D-C44A-88F3-D70DFD965404}"/>
              </a:ext>
            </a:extLst>
          </p:cNvPr>
          <p:cNvCxnSpPr>
            <a:cxnSpLocks/>
            <a:stCxn id="77" idx="6"/>
            <a:endCxn id="103" idx="1"/>
          </p:cNvCxnSpPr>
          <p:nvPr/>
        </p:nvCxnSpPr>
        <p:spPr>
          <a:xfrm>
            <a:off x="4874643" y="879073"/>
            <a:ext cx="984313" cy="132861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FC98617E-179B-7042-BC1F-0434E17E5AC4}"/>
              </a:ext>
            </a:extLst>
          </p:cNvPr>
          <p:cNvCxnSpPr>
            <a:cxnSpLocks/>
            <a:stCxn id="87" idx="6"/>
            <a:endCxn id="103" idx="2"/>
          </p:cNvCxnSpPr>
          <p:nvPr/>
        </p:nvCxnSpPr>
        <p:spPr>
          <a:xfrm>
            <a:off x="4867773" y="1941262"/>
            <a:ext cx="923537" cy="431306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887521F3-E853-C44C-B89A-35967D7E8DE9}"/>
              </a:ext>
            </a:extLst>
          </p:cNvPr>
          <p:cNvCxnSpPr>
            <a:cxnSpLocks/>
            <a:stCxn id="89" idx="6"/>
            <a:endCxn id="103" idx="2"/>
          </p:cNvCxnSpPr>
          <p:nvPr/>
        </p:nvCxnSpPr>
        <p:spPr>
          <a:xfrm flipV="1">
            <a:off x="4867773" y="2372568"/>
            <a:ext cx="923537" cy="63115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7A64C3B3-7245-B349-847D-98FA7EF2DA92}"/>
              </a:ext>
            </a:extLst>
          </p:cNvPr>
          <p:cNvCxnSpPr>
            <a:cxnSpLocks/>
            <a:stCxn id="91" idx="6"/>
            <a:endCxn id="103" idx="3"/>
          </p:cNvCxnSpPr>
          <p:nvPr/>
        </p:nvCxnSpPr>
        <p:spPr>
          <a:xfrm flipV="1">
            <a:off x="4874643" y="2537446"/>
            <a:ext cx="984313" cy="152295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CE494062-4972-9843-8C28-CAD09F225EF7}"/>
              </a:ext>
            </a:extLst>
          </p:cNvPr>
          <p:cNvSpPr txBox="1"/>
          <p:nvPr/>
        </p:nvSpPr>
        <p:spPr>
          <a:xfrm>
            <a:off x="5084739" y="1173767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w</a:t>
            </a:r>
            <a:r>
              <a:rPr lang="en-US" baseline="-25000" dirty="0">
                <a:solidFill>
                  <a:srgbClr val="00B050"/>
                </a:solidFill>
              </a:rPr>
              <a:t>1,1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E51BE64-DEA2-6A44-AC4D-B1539F19352F}"/>
              </a:ext>
            </a:extLst>
          </p:cNvPr>
          <p:cNvSpPr txBox="1"/>
          <p:nvPr/>
        </p:nvSpPr>
        <p:spPr>
          <a:xfrm>
            <a:off x="4891199" y="1784833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w</a:t>
            </a:r>
            <a:r>
              <a:rPr lang="en-US" baseline="-25000" dirty="0">
                <a:solidFill>
                  <a:srgbClr val="00B050"/>
                </a:solidFill>
              </a:rPr>
              <a:t>2,1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FD10FD8-5E1C-AD46-85F8-A62C0B238D3A}"/>
              </a:ext>
            </a:extLst>
          </p:cNvPr>
          <p:cNvSpPr txBox="1"/>
          <p:nvPr/>
        </p:nvSpPr>
        <p:spPr>
          <a:xfrm>
            <a:off x="4759525" y="2439248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w</a:t>
            </a:r>
            <a:r>
              <a:rPr lang="en-US" baseline="-25000" dirty="0">
                <a:solidFill>
                  <a:srgbClr val="00B050"/>
                </a:solidFill>
              </a:rPr>
              <a:t>3,1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DE7BE5A9-0C5C-7F48-8293-437C66B4B5E3}"/>
              </a:ext>
            </a:extLst>
          </p:cNvPr>
          <p:cNvSpPr txBox="1"/>
          <p:nvPr/>
        </p:nvSpPr>
        <p:spPr>
          <a:xfrm>
            <a:off x="5202250" y="3239972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w</a:t>
            </a:r>
            <a:r>
              <a:rPr lang="en-US" baseline="-25000" dirty="0">
                <a:solidFill>
                  <a:srgbClr val="00B050"/>
                </a:solidFill>
              </a:rPr>
              <a:t>4,1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7F86EF33-8ED1-7245-9936-61566C140441}"/>
              </a:ext>
            </a:extLst>
          </p:cNvPr>
          <p:cNvSpPr txBox="1"/>
          <p:nvPr/>
        </p:nvSpPr>
        <p:spPr>
          <a:xfrm>
            <a:off x="5585067" y="3935970"/>
            <a:ext cx="6098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</a:rPr>
              <a:t>w</a:t>
            </a:r>
            <a:r>
              <a:rPr lang="en-US" sz="1600" baseline="-25000" dirty="0">
                <a:solidFill>
                  <a:srgbClr val="00B050"/>
                </a:solidFill>
              </a:rPr>
              <a:t>1,1</a:t>
            </a:r>
          </a:p>
          <a:p>
            <a:r>
              <a:rPr lang="en-US" sz="1600" dirty="0">
                <a:solidFill>
                  <a:srgbClr val="00B050"/>
                </a:solidFill>
              </a:rPr>
              <a:t>w</a:t>
            </a:r>
            <a:r>
              <a:rPr lang="en-US" sz="1600" baseline="-25000" dirty="0">
                <a:solidFill>
                  <a:srgbClr val="00B050"/>
                </a:solidFill>
              </a:rPr>
              <a:t>2,1</a:t>
            </a:r>
          </a:p>
          <a:p>
            <a:r>
              <a:rPr lang="en-US" sz="1600" dirty="0">
                <a:solidFill>
                  <a:srgbClr val="00B050"/>
                </a:solidFill>
              </a:rPr>
              <a:t>w</a:t>
            </a:r>
            <a:r>
              <a:rPr lang="en-US" sz="1600" baseline="-25000" dirty="0">
                <a:solidFill>
                  <a:srgbClr val="00B050"/>
                </a:solidFill>
              </a:rPr>
              <a:t>3,1</a:t>
            </a:r>
          </a:p>
          <a:p>
            <a:r>
              <a:rPr lang="en-US" sz="1600" dirty="0">
                <a:solidFill>
                  <a:srgbClr val="00B050"/>
                </a:solidFill>
              </a:rPr>
              <a:t>w</a:t>
            </a:r>
            <a:r>
              <a:rPr lang="en-US" sz="1600" baseline="-25000" dirty="0">
                <a:solidFill>
                  <a:srgbClr val="00B050"/>
                </a:solidFill>
              </a:rPr>
              <a:t>4,1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E4D9D9A-D582-6D42-A685-E6F807925234}"/>
              </a:ext>
            </a:extLst>
          </p:cNvPr>
          <p:cNvSpPr txBox="1"/>
          <p:nvPr/>
        </p:nvSpPr>
        <p:spPr>
          <a:xfrm>
            <a:off x="5026267" y="4329659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  </a:t>
            </a:r>
            <a:r>
              <a:rPr lang="en-US" dirty="0"/>
              <a:t>=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66357080-0C94-5E4B-BE85-C8E7E52D2D2A}"/>
              </a:ext>
            </a:extLst>
          </p:cNvPr>
          <p:cNvCxnSpPr>
            <a:cxnSpLocks/>
            <a:stCxn id="105" idx="6"/>
          </p:cNvCxnSpPr>
          <p:nvPr/>
        </p:nvCxnSpPr>
        <p:spPr>
          <a:xfrm>
            <a:off x="7427737" y="2374717"/>
            <a:ext cx="42594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4E8AC360-6DC5-1F47-9FC9-2B28AFA64BC1}"/>
              </a:ext>
            </a:extLst>
          </p:cNvPr>
          <p:cNvSpPr/>
          <p:nvPr/>
        </p:nvSpPr>
        <p:spPr>
          <a:xfrm>
            <a:off x="7854591" y="2143271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90E9B05B-6491-8C42-90E4-71E9FAE2B396}"/>
              </a:ext>
            </a:extLst>
          </p:cNvPr>
          <p:cNvSpPr txBox="1"/>
          <p:nvPr/>
        </p:nvSpPr>
        <p:spPr>
          <a:xfrm>
            <a:off x="7934632" y="216811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y</a:t>
            </a:r>
            <a:endParaRPr lang="en-US" sz="1800" baseline="-25000" dirty="0"/>
          </a:p>
        </p:txBody>
      </p:sp>
    </p:spTree>
    <p:extLst>
      <p:ext uri="{BB962C8B-B14F-4D97-AF65-F5344CB8AC3E}">
        <p14:creationId xmlns:p14="http://schemas.microsoft.com/office/powerpoint/2010/main" val="1574645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Shape 1340"/>
          <p:cNvSpPr txBox="1"/>
          <p:nvPr/>
        </p:nvSpPr>
        <p:spPr>
          <a:xfrm>
            <a:off x="146538" y="181075"/>
            <a:ext cx="8834461" cy="760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600" dirty="0"/>
              <a:t>Alegerea numărului de straturi și a numărului de neuroni</a:t>
            </a:r>
          </a:p>
        </p:txBody>
      </p:sp>
      <p:pic>
        <p:nvPicPr>
          <p:cNvPr id="1341" name="Shape 1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495" y="1069337"/>
            <a:ext cx="7546229" cy="26788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42" name="Shape 1342"/>
          <p:cNvCxnSpPr/>
          <p:nvPr/>
        </p:nvCxnSpPr>
        <p:spPr>
          <a:xfrm flipV="1">
            <a:off x="5969000" y="3847699"/>
            <a:ext cx="585700" cy="48984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43" name="Shape 1343"/>
          <p:cNvSpPr txBox="1"/>
          <p:nvPr/>
        </p:nvSpPr>
        <p:spPr>
          <a:xfrm>
            <a:off x="3246460" y="4200799"/>
            <a:ext cx="5773615" cy="5327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mai </a:t>
            </a:r>
            <a:r>
              <a:rPr lang="en" sz="2400" dirty="0" err="1"/>
              <a:t>mulți</a:t>
            </a:r>
            <a:r>
              <a:rPr lang="en" sz="2400" dirty="0"/>
              <a:t> </a:t>
            </a:r>
            <a:r>
              <a:rPr lang="en" sz="2400" dirty="0" err="1"/>
              <a:t>neuroni</a:t>
            </a:r>
            <a:r>
              <a:rPr lang="en" sz="2400" dirty="0"/>
              <a:t> = mai multă capacitate</a:t>
            </a:r>
          </a:p>
        </p:txBody>
      </p:sp>
    </p:spTree>
    <p:extLst>
      <p:ext uri="{BB962C8B-B14F-4D97-AF65-F5344CB8AC3E}">
        <p14:creationId xmlns:p14="http://schemas.microsoft.com/office/powerpoint/2010/main" val="4044923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Shape 898"/>
          <p:cNvSpPr txBox="1"/>
          <p:nvPr/>
        </p:nvSpPr>
        <p:spPr>
          <a:xfrm>
            <a:off x="326325" y="170250"/>
            <a:ext cx="8441699" cy="638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000" dirty="0"/>
              <a:t>Din </a:t>
            </a:r>
            <a:r>
              <a:rPr lang="en-US" sz="3000" dirty="0" err="1"/>
              <a:t>cursul</a:t>
            </a:r>
            <a:r>
              <a:rPr lang="en-US" sz="3000" dirty="0"/>
              <a:t> </a:t>
            </a:r>
            <a:r>
              <a:rPr lang="en-US" sz="3000" dirty="0" err="1"/>
              <a:t>trecut</a:t>
            </a:r>
            <a:r>
              <a:rPr lang="en" sz="3000" dirty="0"/>
              <a:t>:</a:t>
            </a:r>
          </a:p>
        </p:txBody>
      </p:sp>
      <p:sp>
        <p:nvSpPr>
          <p:cNvPr id="899" name="Shape 899"/>
          <p:cNvSpPr txBox="1"/>
          <p:nvPr/>
        </p:nvSpPr>
        <p:spPr>
          <a:xfrm>
            <a:off x="446925" y="876300"/>
            <a:ext cx="8200500" cy="339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SzPct val="100000"/>
              <a:buChar char="-"/>
            </a:pPr>
            <a:r>
              <a:rPr lang="en" sz="2000" dirty="0"/>
              <a:t>O mulțime de perechi (x,y)</a:t>
            </a:r>
          </a:p>
          <a:p>
            <a:pPr marL="457200" lvl="0" indent="-355600" rtl="0">
              <a:spcBef>
                <a:spcPts val="0"/>
              </a:spcBef>
              <a:buSzPct val="100000"/>
              <a:buChar char="-"/>
            </a:pPr>
            <a:r>
              <a:rPr lang="en" sz="2000" dirty="0"/>
              <a:t>O funcție de atribuire a scorului</a:t>
            </a:r>
            <a:r>
              <a:rPr lang="en" sz="2000" b="1" dirty="0"/>
              <a:t>: </a:t>
            </a:r>
          </a:p>
          <a:p>
            <a:pPr marL="457200" lvl="0" indent="-355600">
              <a:spcBef>
                <a:spcPts val="0"/>
              </a:spcBef>
              <a:buSzPct val="100000"/>
              <a:buChar char="-"/>
            </a:pPr>
            <a:r>
              <a:rPr lang="en" sz="2000" dirty="0"/>
              <a:t>O funcție de pierdere: </a:t>
            </a:r>
          </a:p>
        </p:txBody>
      </p:sp>
      <p:pic>
        <p:nvPicPr>
          <p:cNvPr id="900" name="Shape 90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27687" y="1229886"/>
            <a:ext cx="2382024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901" name="Shape 901"/>
          <p:cNvSpPr txBox="1"/>
          <p:nvPr/>
        </p:nvSpPr>
        <p:spPr>
          <a:xfrm>
            <a:off x="6016242" y="939682"/>
            <a:ext cx="1291200" cy="18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e.g.</a:t>
            </a:r>
          </a:p>
        </p:txBody>
      </p:sp>
      <p:pic>
        <p:nvPicPr>
          <p:cNvPr id="902" name="Shape 9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0427" y="2704037"/>
            <a:ext cx="3889120" cy="1623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3" name="Shape 9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325" y="2307275"/>
            <a:ext cx="2614024" cy="657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4" name="Shape 90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6675" y="3042899"/>
            <a:ext cx="4459824" cy="4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5" name="Shape 90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6675" y="3682675"/>
            <a:ext cx="2839424" cy="509800"/>
          </a:xfrm>
          <a:prstGeom prst="rect">
            <a:avLst/>
          </a:prstGeom>
          <a:noFill/>
          <a:ln>
            <a:noFill/>
          </a:ln>
        </p:spPr>
      </p:pic>
      <p:sp>
        <p:nvSpPr>
          <p:cNvPr id="906" name="Shape 906"/>
          <p:cNvSpPr txBox="1"/>
          <p:nvPr/>
        </p:nvSpPr>
        <p:spPr>
          <a:xfrm>
            <a:off x="2577375" y="2052200"/>
            <a:ext cx="1473300" cy="35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Softmax</a:t>
            </a:r>
          </a:p>
        </p:txBody>
      </p:sp>
      <p:sp>
        <p:nvSpPr>
          <p:cNvPr id="907" name="Shape 907"/>
          <p:cNvSpPr txBox="1"/>
          <p:nvPr/>
        </p:nvSpPr>
        <p:spPr>
          <a:xfrm>
            <a:off x="4216350" y="2626800"/>
            <a:ext cx="1473300" cy="35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SVM</a:t>
            </a:r>
          </a:p>
        </p:txBody>
      </p:sp>
      <p:sp>
        <p:nvSpPr>
          <p:cNvPr id="908" name="Shape 908"/>
          <p:cNvSpPr txBox="1"/>
          <p:nvPr/>
        </p:nvSpPr>
        <p:spPr>
          <a:xfrm>
            <a:off x="3154386" y="3760275"/>
            <a:ext cx="1839337" cy="35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Cu regularizare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9" name="Shape 13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750" y="775350"/>
            <a:ext cx="8392500" cy="3070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51" name="Shape 1351"/>
          <p:cNvSpPr txBox="1"/>
          <p:nvPr/>
        </p:nvSpPr>
        <p:spPr>
          <a:xfrm>
            <a:off x="90450" y="152400"/>
            <a:ext cx="8963099" cy="543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600" dirty="0"/>
              <a:t>Alegerea parametrului de regularizare</a:t>
            </a:r>
          </a:p>
        </p:txBody>
      </p:sp>
      <p:sp>
        <p:nvSpPr>
          <p:cNvPr id="6" name="Shape 1351"/>
          <p:cNvSpPr txBox="1"/>
          <p:nvPr/>
        </p:nvSpPr>
        <p:spPr>
          <a:xfrm>
            <a:off x="242850" y="4026877"/>
            <a:ext cx="8637381" cy="8675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dirty="0"/>
              <a:t>Sfat practic: În general este mai bine să folosim regularizare mai puternică în loc să reducem capacitatea modelului</a:t>
            </a:r>
          </a:p>
        </p:txBody>
      </p:sp>
    </p:spTree>
    <p:extLst>
      <p:ext uri="{BB962C8B-B14F-4D97-AF65-F5344CB8AC3E}">
        <p14:creationId xmlns:p14="http://schemas.microsoft.com/office/powerpoint/2010/main" val="2952653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Shape 1357"/>
          <p:cNvSpPr txBox="1"/>
          <p:nvPr/>
        </p:nvSpPr>
        <p:spPr>
          <a:xfrm>
            <a:off x="584930" y="156779"/>
            <a:ext cx="8121000" cy="4055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 dirty="0"/>
              <a:t>Alegerea arhitecturii potrivite</a:t>
            </a:r>
          </a:p>
          <a:p>
            <a:pPr lvl="0" rtl="0">
              <a:spcBef>
                <a:spcPts val="0"/>
              </a:spcBef>
              <a:buNone/>
            </a:pPr>
            <a:endParaRPr lang="x-none" sz="2400" dirty="0"/>
          </a:p>
          <a:p>
            <a:pPr lvl="0" rtl="0">
              <a:spcBef>
                <a:spcPts val="0"/>
              </a:spcBef>
              <a:buNone/>
            </a:pPr>
            <a:endParaRPr sz="2400" dirty="0"/>
          </a:p>
          <a:p>
            <a:pPr marL="457200" lvl="0" indent="-381000" rtl="0">
              <a:spcBef>
                <a:spcPts val="0"/>
              </a:spcBef>
              <a:buSzPct val="100000"/>
              <a:buChar char="-"/>
            </a:pPr>
            <a:r>
              <a:rPr lang="en" sz="2400" dirty="0"/>
              <a:t>Aranjăm neuronii în straturi fully-connected</a:t>
            </a:r>
          </a:p>
          <a:p>
            <a:pPr marL="457200" lvl="0" indent="-381000" rtl="0">
              <a:spcBef>
                <a:spcPts val="0"/>
              </a:spcBef>
              <a:buSzPct val="100000"/>
              <a:buChar char="-"/>
            </a:pPr>
            <a:r>
              <a:rPr lang="en" sz="2400" dirty="0"/>
              <a:t>La nivel de implementare, abstractizarea unui strat ne permite să utilizăm cod vectorial (e.g. înmulțirea matricilor)</a:t>
            </a:r>
          </a:p>
          <a:p>
            <a:pPr marL="457200" lvl="0" indent="-381000" rtl="0">
              <a:spcBef>
                <a:spcPts val="0"/>
              </a:spcBef>
              <a:buSzPct val="100000"/>
              <a:buChar char="-"/>
            </a:pPr>
            <a:r>
              <a:rPr lang="en" sz="2400" dirty="0"/>
              <a:t>Performanța crește cu cât arhitectura rețelei este mai adâncă (deep), i.e. are mai multe straturi </a:t>
            </a:r>
            <a:r>
              <a:rPr lang="en" sz="2400" dirty="0">
                <a:solidFill>
                  <a:srgbClr val="FF0000"/>
                </a:solidFill>
              </a:rPr>
              <a:t>(dar trebuie să folosim o regularizare mai puternică)</a:t>
            </a:r>
          </a:p>
        </p:txBody>
      </p:sp>
    </p:spTree>
    <p:extLst>
      <p:ext uri="{BB962C8B-B14F-4D97-AF65-F5344CB8AC3E}">
        <p14:creationId xmlns:p14="http://schemas.microsoft.com/office/powerpoint/2010/main" val="170603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/>
        </p:nvSpPr>
        <p:spPr>
          <a:xfrm>
            <a:off x="390769" y="496725"/>
            <a:ext cx="8362462" cy="3357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3000" b="1" dirty="0"/>
          </a:p>
          <a:p>
            <a:pPr lvl="0" rtl="0">
              <a:spcBef>
                <a:spcPts val="0"/>
              </a:spcBef>
              <a:buNone/>
            </a:pPr>
            <a:endParaRPr sz="4800" dirty="0"/>
          </a:p>
          <a:p>
            <a:pPr lvl="0" algn="ctr" rtl="0">
              <a:spcBef>
                <a:spcPts val="0"/>
              </a:spcBef>
              <a:buNone/>
            </a:pPr>
            <a:r>
              <a:rPr lang="en" sz="4800" dirty="0"/>
              <a:t>Antrenarea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4800" dirty="0"/>
              <a:t>rețelelor neuronale</a:t>
            </a:r>
          </a:p>
        </p:txBody>
      </p:sp>
    </p:spTree>
    <p:extLst>
      <p:ext uri="{BB962C8B-B14F-4D97-AF65-F5344CB8AC3E}">
        <p14:creationId xmlns:p14="http://schemas.microsoft.com/office/powerpoint/2010/main" val="558999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/>
          <p:nvPr/>
        </p:nvSpPr>
        <p:spPr>
          <a:xfrm>
            <a:off x="124875" y="67974"/>
            <a:ext cx="8880518" cy="72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 dirty="0"/>
              <a:t>Scurt istoric</a:t>
            </a:r>
          </a:p>
          <a:p>
            <a:pPr lvl="0" rtl="0">
              <a:spcBef>
                <a:spcPts val="0"/>
              </a:spcBef>
              <a:buNone/>
            </a:pPr>
            <a:endParaRPr sz="2400" dirty="0"/>
          </a:p>
        </p:txBody>
      </p:sp>
      <p:sp>
        <p:nvSpPr>
          <p:cNvPr id="258" name="Shape 258"/>
          <p:cNvSpPr txBox="1"/>
          <p:nvPr/>
        </p:nvSpPr>
        <p:spPr>
          <a:xfrm>
            <a:off x="289425" y="4593857"/>
            <a:ext cx="6906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i="1" dirty="0">
                <a:solidFill>
                  <a:srgbClr val="0000FF"/>
                </a:solidFill>
              </a:rPr>
              <a:t>Frank Rosenblatt, ~1957: Perceptron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0000FF"/>
              </a:solidFill>
            </a:endParaRPr>
          </a:p>
        </p:txBody>
      </p:sp>
      <p:pic>
        <p:nvPicPr>
          <p:cNvPr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018" y="878594"/>
            <a:ext cx="3355375" cy="4129692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 txBox="1"/>
          <p:nvPr/>
        </p:nvSpPr>
        <p:spPr>
          <a:xfrm>
            <a:off x="309650" y="774150"/>
            <a:ext cx="5309699" cy="3087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 dirty="0"/>
              <a:t>Mașina </a:t>
            </a:r>
            <a:r>
              <a:rPr lang="en" sz="1600" b="1" dirty="0"/>
              <a:t>Mark I Perceptron</a:t>
            </a:r>
            <a:r>
              <a:rPr lang="en" sz="1600" dirty="0"/>
              <a:t> a fost prima implementare a algoritmului perceptronului. </a:t>
            </a:r>
          </a:p>
          <a:p>
            <a:pPr lvl="0" rtl="0">
              <a:spcBef>
                <a:spcPts val="0"/>
              </a:spcBef>
              <a:buNone/>
            </a:pPr>
            <a:endParaRPr sz="1600" dirty="0"/>
          </a:p>
          <a:p>
            <a:pPr lvl="0" rtl="0">
              <a:spcBef>
                <a:spcPts val="0"/>
              </a:spcBef>
              <a:buNone/>
            </a:pPr>
            <a:r>
              <a:rPr lang="en" sz="1600" dirty="0"/>
              <a:t>Mașina era conectată la o camera cu 20×20 fotocelule de </a:t>
            </a:r>
            <a:r>
              <a:rPr lang="en" sz="1600" dirty="0" err="1"/>
              <a:t>sulfat</a:t>
            </a:r>
            <a:r>
              <a:rPr lang="en" sz="1600" dirty="0"/>
              <a:t> de cadmiu pentru a produce o imagine cu 400 de pixeli. </a:t>
            </a:r>
          </a:p>
          <a:p>
            <a:pPr lvl="0" rtl="0">
              <a:spcBef>
                <a:spcPts val="0"/>
              </a:spcBef>
              <a:buNone/>
            </a:pPr>
            <a:endParaRPr sz="1600" dirty="0"/>
          </a:p>
          <a:p>
            <a:pPr lvl="0" rtl="0">
              <a:spcBef>
                <a:spcPts val="0"/>
              </a:spcBef>
              <a:buNone/>
            </a:pPr>
            <a:r>
              <a:rPr lang="en" sz="1600" dirty="0"/>
              <a:t>Folosită pentru a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/>
              <a:t>recunoaște litere din alfabet.</a:t>
            </a:r>
            <a:endParaRPr sz="1600" dirty="0"/>
          </a:p>
        </p:txBody>
      </p:sp>
      <p:pic>
        <p:nvPicPr>
          <p:cNvPr id="261" name="Shape 2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300" y="3222013"/>
            <a:ext cx="2572862" cy="707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Shape 2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761" y="4268134"/>
            <a:ext cx="3670393" cy="364686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Shape 263"/>
          <p:cNvSpPr txBox="1"/>
          <p:nvPr/>
        </p:nvSpPr>
        <p:spPr>
          <a:xfrm>
            <a:off x="289424" y="3871064"/>
            <a:ext cx="2563191" cy="4101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FF0000"/>
                </a:solidFill>
              </a:rPr>
              <a:t>Regula de actualizare</a:t>
            </a:r>
          </a:p>
        </p:txBody>
      </p:sp>
      <p:pic>
        <p:nvPicPr>
          <p:cNvPr id="264" name="Shape 2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69880" y="2647459"/>
            <a:ext cx="2452528" cy="1399319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1843717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Shape 2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4124" y="2666996"/>
            <a:ext cx="4302881" cy="2388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Shape 2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4677" y="698725"/>
            <a:ext cx="2143024" cy="280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Shape 273"/>
          <p:cNvSpPr txBox="1"/>
          <p:nvPr/>
        </p:nvSpPr>
        <p:spPr>
          <a:xfrm>
            <a:off x="289425" y="4496165"/>
            <a:ext cx="6906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i="1" dirty="0">
                <a:solidFill>
                  <a:srgbClr val="0000FF"/>
                </a:solidFill>
              </a:rPr>
              <a:t>Widrow and Hoff, ~1960: Adaline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0000FF"/>
              </a:solidFill>
            </a:endParaRPr>
          </a:p>
        </p:txBody>
      </p:sp>
      <p:sp>
        <p:nvSpPr>
          <p:cNvPr id="8" name="Shape 257"/>
          <p:cNvSpPr txBox="1"/>
          <p:nvPr/>
        </p:nvSpPr>
        <p:spPr>
          <a:xfrm>
            <a:off x="124875" y="67974"/>
            <a:ext cx="8880518" cy="72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 dirty="0"/>
              <a:t>Scurt istoric</a:t>
            </a:r>
          </a:p>
          <a:p>
            <a:pPr lvl="0" rtl="0">
              <a:spcBef>
                <a:spcPts val="0"/>
              </a:spcBef>
              <a:buNone/>
            </a:pPr>
            <a:endParaRPr sz="2400" dirty="0"/>
          </a:p>
        </p:txBody>
      </p:sp>
      <p:sp>
        <p:nvSpPr>
          <p:cNvPr id="9" name="Shape 263"/>
          <p:cNvSpPr txBox="1"/>
          <p:nvPr/>
        </p:nvSpPr>
        <p:spPr>
          <a:xfrm>
            <a:off x="308963" y="2644568"/>
            <a:ext cx="2917949" cy="4101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FF0000"/>
                </a:solidFill>
              </a:rPr>
              <a:t>Regula de actualizare</a:t>
            </a:r>
          </a:p>
        </p:txBody>
      </p:sp>
      <p:sp>
        <p:nvSpPr>
          <p:cNvPr id="11" name="Shape 263"/>
          <p:cNvSpPr txBox="1"/>
          <p:nvPr/>
        </p:nvSpPr>
        <p:spPr>
          <a:xfrm>
            <a:off x="318732" y="1580273"/>
            <a:ext cx="4800345" cy="4101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</a:rPr>
              <a:t>Funcția de pierdere (suma pătratelor erorilor)</a:t>
            </a:r>
          </a:p>
        </p:txBody>
      </p:sp>
      <p:pic>
        <p:nvPicPr>
          <p:cNvPr id="2" name="Picture 1" descr="Screen Shot 2016-12-12 at 10.36.3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32" y="3047804"/>
            <a:ext cx="2908180" cy="1443398"/>
          </a:xfrm>
          <a:prstGeom prst="rect">
            <a:avLst/>
          </a:prstGeom>
        </p:spPr>
      </p:pic>
      <p:pic>
        <p:nvPicPr>
          <p:cNvPr id="3" name="Picture 2" descr="Screen Shot 2016-12-12 at 10.37.04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84" y="1990452"/>
            <a:ext cx="3393575" cy="654116"/>
          </a:xfrm>
          <a:prstGeom prst="rect">
            <a:avLst/>
          </a:prstGeom>
        </p:spPr>
      </p:pic>
      <p:sp>
        <p:nvSpPr>
          <p:cNvPr id="14" name="Shape 263"/>
          <p:cNvSpPr txBox="1"/>
          <p:nvPr/>
        </p:nvSpPr>
        <p:spPr>
          <a:xfrm>
            <a:off x="318732" y="790673"/>
            <a:ext cx="6207114" cy="78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>
                <a:solidFill>
                  <a:schemeClr val="tx1"/>
                </a:solidFill>
              </a:rPr>
              <a:t>Mașina </a:t>
            </a:r>
            <a:r>
              <a:rPr lang="en" sz="1800" b="1" dirty="0">
                <a:solidFill>
                  <a:schemeClr val="tx1"/>
                </a:solidFill>
              </a:rPr>
              <a:t>ADALINE</a:t>
            </a:r>
            <a:r>
              <a:rPr lang="en" sz="1800" dirty="0">
                <a:solidFill>
                  <a:schemeClr val="tx1"/>
                </a:solidFill>
              </a:rPr>
              <a:t> folosea </a:t>
            </a:r>
            <a:r>
              <a:rPr lang="en-US" sz="1800" dirty="0" err="1"/>
              <a:t>rezistoare</a:t>
            </a:r>
            <a:r>
              <a:rPr lang="en-US" sz="1800" dirty="0"/>
              <a:t> cu </a:t>
            </a:r>
            <a:r>
              <a:rPr lang="en-US" sz="1800" dirty="0" err="1"/>
              <a:t>memorie</a:t>
            </a:r>
            <a:r>
              <a:rPr lang="en-US" sz="1800" dirty="0"/>
              <a:t> </a:t>
            </a:r>
            <a:r>
              <a:rPr lang="en-US" sz="1800" dirty="0" err="1"/>
              <a:t>capabile</a:t>
            </a:r>
            <a:r>
              <a:rPr lang="en-US" sz="1800" dirty="0"/>
              <a:t> </a:t>
            </a:r>
            <a:r>
              <a:rPr lang="en-US" sz="1800" dirty="0" err="1"/>
              <a:t>să</a:t>
            </a:r>
            <a:r>
              <a:rPr lang="en-US" sz="1800" dirty="0"/>
              <a:t> execute </a:t>
            </a:r>
            <a:r>
              <a:rPr lang="en-US" sz="1800" dirty="0" err="1"/>
              <a:t>operații</a:t>
            </a:r>
            <a:r>
              <a:rPr lang="en-US" sz="1800" dirty="0"/>
              <a:t> </a:t>
            </a:r>
            <a:r>
              <a:rPr lang="en-US" sz="1800" dirty="0" err="1"/>
              <a:t>logice</a:t>
            </a:r>
            <a:r>
              <a:rPr lang="en-US" sz="1800" dirty="0"/>
              <a:t> </a:t>
            </a:r>
            <a:r>
              <a:rPr lang="en-US" sz="1800" dirty="0" err="1"/>
              <a:t>și</a:t>
            </a:r>
            <a:r>
              <a:rPr lang="en-US" sz="1800" dirty="0"/>
              <a:t> </a:t>
            </a:r>
            <a:r>
              <a:rPr lang="en-US" sz="1800" dirty="0" err="1"/>
              <a:t>să</a:t>
            </a:r>
            <a:r>
              <a:rPr lang="en-US" sz="1800" dirty="0"/>
              <a:t> </a:t>
            </a:r>
            <a:r>
              <a:rPr lang="en-US" sz="1800" dirty="0" err="1"/>
              <a:t>stocheze</a:t>
            </a:r>
            <a:r>
              <a:rPr lang="en-US" sz="1800" dirty="0"/>
              <a:t> </a:t>
            </a:r>
            <a:r>
              <a:rPr lang="en-US" sz="1800" dirty="0" err="1"/>
              <a:t>informații</a:t>
            </a:r>
            <a:r>
              <a:rPr lang="en-US" sz="1800" dirty="0"/>
              <a:t>.</a:t>
            </a:r>
            <a:endParaRPr lang="en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1387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/>
          <p:nvPr/>
        </p:nvSpPr>
        <p:spPr>
          <a:xfrm>
            <a:off x="238397" y="4522991"/>
            <a:ext cx="8611842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i="1" dirty="0">
                <a:solidFill>
                  <a:srgbClr val="0000FF"/>
                </a:solidFill>
              </a:rPr>
              <a:t>Hinton et al. 1986: Algoritmul de propagare înapoi a erorii (backpropagation) 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0000FF"/>
              </a:solidFill>
            </a:endParaRPr>
          </a:p>
        </p:txBody>
      </p:sp>
      <p:pic>
        <p:nvPicPr>
          <p:cNvPr id="282" name="Shape 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953" y="868825"/>
            <a:ext cx="3493452" cy="3601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Shape 2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7789" y="535652"/>
            <a:ext cx="2802450" cy="3934578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284" name="Shape 284"/>
          <p:cNvCxnSpPr>
            <a:stCxn id="285" idx="0"/>
          </p:cNvCxnSpPr>
          <p:nvPr/>
        </p:nvCxnSpPr>
        <p:spPr>
          <a:xfrm flipV="1">
            <a:off x="4650154" y="2373924"/>
            <a:ext cx="1397635" cy="1003641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85" name="Shape 285"/>
          <p:cNvSpPr txBox="1"/>
          <p:nvPr/>
        </p:nvSpPr>
        <p:spPr>
          <a:xfrm>
            <a:off x="3624385" y="3377565"/>
            <a:ext cx="2051538" cy="48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x-none" dirty="0"/>
              <a:t>Formule matematice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x-none" dirty="0"/>
              <a:t>mai </a:t>
            </a:r>
            <a:r>
              <a:rPr lang="en" dirty="0"/>
              <a:t>ușor de înțeles</a:t>
            </a:r>
          </a:p>
        </p:txBody>
      </p:sp>
      <p:sp>
        <p:nvSpPr>
          <p:cNvPr id="9" name="Shape 257"/>
          <p:cNvSpPr txBox="1"/>
          <p:nvPr/>
        </p:nvSpPr>
        <p:spPr>
          <a:xfrm>
            <a:off x="124875" y="67974"/>
            <a:ext cx="8880518" cy="72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 dirty="0"/>
              <a:t>Scurt istoric</a:t>
            </a:r>
          </a:p>
          <a:p>
            <a:pPr lvl="0" rtl="0">
              <a:spcBef>
                <a:spcPts val="0"/>
              </a:spcBef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0537767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/>
        </p:nvSpPr>
        <p:spPr>
          <a:xfrm>
            <a:off x="309422" y="174525"/>
            <a:ext cx="5372099" cy="8145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/>
              <a:t>Primele rezultate semnificative bazate pe învățare cu modele deep</a:t>
            </a:r>
          </a:p>
        </p:txBody>
      </p:sp>
      <p:sp>
        <p:nvSpPr>
          <p:cNvPr id="299" name="Shape 299"/>
          <p:cNvSpPr txBox="1"/>
          <p:nvPr/>
        </p:nvSpPr>
        <p:spPr>
          <a:xfrm>
            <a:off x="348498" y="932468"/>
            <a:ext cx="5254871" cy="224253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b="1" i="1" dirty="0"/>
          </a:p>
          <a:p>
            <a:pPr lvl="0" rtl="0">
              <a:spcBef>
                <a:spcPts val="0"/>
              </a:spcBef>
              <a:buNone/>
            </a:pPr>
            <a:r>
              <a:rPr lang="en" b="1" i="1" dirty="0"/>
              <a:t>Context-Dependent Pre-trained Deep Neural Networks </a:t>
            </a:r>
          </a:p>
          <a:p>
            <a:pPr lvl="0" rtl="0">
              <a:spcBef>
                <a:spcPts val="0"/>
              </a:spcBef>
              <a:buNone/>
            </a:pPr>
            <a:r>
              <a:rPr lang="en" b="1" i="1" dirty="0"/>
              <a:t>for Large Vocabulary Speech Recognition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George Dahl, Dong Yu, Li Deng, Alex Acero, 2010</a:t>
            </a: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en" b="1" i="1"/>
              <a:t>ImageNet </a:t>
            </a:r>
            <a:r>
              <a:rPr lang="en" b="1" i="1" dirty="0"/>
              <a:t>classification with deep convolutional </a:t>
            </a:r>
          </a:p>
          <a:p>
            <a:pPr lvl="0" rtl="0">
              <a:spcBef>
                <a:spcPts val="0"/>
              </a:spcBef>
              <a:buNone/>
            </a:pPr>
            <a:r>
              <a:rPr lang="en" b="1" i="1" dirty="0"/>
              <a:t>neural networks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Alex Krizhevsky, Ilya Sutskever, Geoffrey E Hinton, 2012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00" name="Shape 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958" y="432215"/>
            <a:ext cx="2918600" cy="261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Shape 3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736" y="3240431"/>
            <a:ext cx="4774380" cy="1526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Shape 30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3581" y="3279507"/>
            <a:ext cx="3502122" cy="1395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82603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/>
        </p:nvSpPr>
        <p:spPr>
          <a:xfrm>
            <a:off x="390767" y="148406"/>
            <a:ext cx="8391769" cy="47069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800" dirty="0"/>
              <a:t>Antrenarea rețelelor neuronale: privire de ansamblu</a:t>
            </a:r>
          </a:p>
          <a:p>
            <a:pPr lvl="0" rtl="0">
              <a:spcBef>
                <a:spcPts val="0"/>
              </a:spcBef>
              <a:buNone/>
            </a:pPr>
            <a:endParaRPr sz="2400" dirty="0"/>
          </a:p>
          <a:p>
            <a:pPr marL="76200" lvl="0" rtl="0">
              <a:spcBef>
                <a:spcPts val="0"/>
              </a:spcBef>
              <a:buSzPct val="100000"/>
            </a:pPr>
            <a:r>
              <a:rPr lang="en" sz="2400" b="1" dirty="0"/>
              <a:t>1. Ce trebuie să stabilim la început (o dată)</a:t>
            </a:r>
          </a:p>
          <a:p>
            <a:pPr marL="76200" lvl="0" rtl="0">
              <a:spcBef>
                <a:spcPts val="0"/>
              </a:spcBef>
              <a:buSzPct val="100000"/>
            </a:pPr>
            <a:r>
              <a:rPr lang="en" sz="2400" i="1" dirty="0" err="1"/>
              <a:t>Funcții</a:t>
            </a:r>
            <a:r>
              <a:rPr lang="en-US" sz="2400" i="1" dirty="0"/>
              <a:t>le</a:t>
            </a:r>
            <a:r>
              <a:rPr lang="en" sz="2400" i="1" dirty="0"/>
              <a:t> de activare, </a:t>
            </a:r>
            <a:r>
              <a:rPr lang="en" sz="2400" i="1" dirty="0" err="1"/>
              <a:t>preprocesare</a:t>
            </a:r>
            <a:r>
              <a:rPr lang="en-US" sz="2400" i="1" dirty="0"/>
              <a:t>a</a:t>
            </a:r>
            <a:r>
              <a:rPr lang="en" sz="2400" i="1" dirty="0"/>
              <a:t>, inițializarea ponderilor, </a:t>
            </a:r>
            <a:r>
              <a:rPr lang="en" sz="2400" i="1" dirty="0" err="1"/>
              <a:t>regularizare</a:t>
            </a:r>
            <a:r>
              <a:rPr lang="en-US" sz="2400" i="1" dirty="0"/>
              <a:t>a</a:t>
            </a:r>
            <a:r>
              <a:rPr lang="en" sz="2400" i="1" dirty="0"/>
              <a:t>, verificarea gradientului</a:t>
            </a:r>
          </a:p>
          <a:p>
            <a:pPr marL="914400" lvl="0" indent="-457200" rtl="0">
              <a:spcBef>
                <a:spcPts val="0"/>
              </a:spcBef>
              <a:buFont typeface="+mj-lt"/>
              <a:buAutoNum type="arabicPeriod"/>
            </a:pPr>
            <a:endParaRPr lang="en" sz="2400" i="1" dirty="0"/>
          </a:p>
          <a:p>
            <a:pPr marL="76200" lvl="0" rtl="0">
              <a:spcBef>
                <a:spcPts val="0"/>
              </a:spcBef>
              <a:buSzPct val="100000"/>
            </a:pPr>
            <a:r>
              <a:rPr lang="en" sz="2400" b="1" dirty="0"/>
              <a:t>2. Ce ține de dinamica antrenării</a:t>
            </a:r>
          </a:p>
          <a:p>
            <a:pPr marL="76200" lvl="0" rtl="0">
              <a:spcBef>
                <a:spcPts val="0"/>
              </a:spcBef>
              <a:buSzPct val="100000"/>
            </a:pPr>
            <a:r>
              <a:rPr lang="en" sz="2400" i="1" dirty="0">
                <a:solidFill>
                  <a:schemeClr val="dk1"/>
                </a:solidFill>
              </a:rPr>
              <a:t>Asistarea procesului de învățare, actualizarea parametrilor, optimizarea hiperparametrilor</a:t>
            </a:r>
          </a:p>
          <a:p>
            <a:pPr marL="457200" lvl="0" indent="-457200" rtl="0">
              <a:spcBef>
                <a:spcPts val="0"/>
              </a:spcBef>
              <a:buFont typeface="+mj-lt"/>
              <a:buAutoNum type="arabicPeriod"/>
            </a:pPr>
            <a:endParaRPr lang="en" sz="2400" i="1" dirty="0">
              <a:solidFill>
                <a:schemeClr val="dk1"/>
              </a:solidFill>
            </a:endParaRPr>
          </a:p>
          <a:p>
            <a:pPr marL="76200" lvl="0" rtl="0">
              <a:spcBef>
                <a:spcPts val="0"/>
              </a:spcBef>
              <a:buSzPct val="100000"/>
            </a:pPr>
            <a:r>
              <a:rPr lang="en" sz="2400" b="1" dirty="0"/>
              <a:t>3. Evaluare</a:t>
            </a:r>
          </a:p>
          <a:p>
            <a:pPr lvl="0" rtl="0">
              <a:spcBef>
                <a:spcPts val="0"/>
              </a:spcBef>
            </a:pPr>
            <a:r>
              <a:rPr lang="en" sz="2400" i="1" dirty="0"/>
              <a:t>Ansamble de modele</a:t>
            </a:r>
          </a:p>
        </p:txBody>
      </p:sp>
    </p:spTree>
    <p:extLst>
      <p:ext uri="{BB962C8B-B14F-4D97-AF65-F5344CB8AC3E}">
        <p14:creationId xmlns:p14="http://schemas.microsoft.com/office/powerpoint/2010/main" val="1142460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/>
          <p:nvPr/>
        </p:nvSpPr>
        <p:spPr>
          <a:xfrm>
            <a:off x="732752" y="799576"/>
            <a:ext cx="7776248" cy="3357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3000" b="1" dirty="0"/>
          </a:p>
          <a:p>
            <a:pPr lvl="0" rtl="0">
              <a:spcBef>
                <a:spcPts val="0"/>
              </a:spcBef>
              <a:buNone/>
            </a:pPr>
            <a:endParaRPr sz="4800" dirty="0"/>
          </a:p>
          <a:p>
            <a:pPr lvl="0" algn="ctr"/>
            <a:r>
              <a:rPr lang="en" sz="4800" dirty="0"/>
              <a:t>Funcții de activare</a:t>
            </a:r>
          </a:p>
        </p:txBody>
      </p:sp>
    </p:spTree>
    <p:extLst>
      <p:ext uri="{BB962C8B-B14F-4D97-AF65-F5344CB8AC3E}">
        <p14:creationId xmlns:p14="http://schemas.microsoft.com/office/powerpoint/2010/main" val="32978471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/>
          <p:nvPr/>
        </p:nvSpPr>
        <p:spPr>
          <a:xfrm>
            <a:off x="90550" y="90550"/>
            <a:ext cx="8897142" cy="73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200" dirty="0"/>
              <a:t>Funcții de activare</a:t>
            </a:r>
          </a:p>
        </p:txBody>
      </p:sp>
      <p:pic>
        <p:nvPicPr>
          <p:cNvPr id="321" name="Shape 3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2660" y="1115929"/>
            <a:ext cx="6314168" cy="36026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6997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5" name="Shape 9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560" y="557090"/>
            <a:ext cx="7209299" cy="45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6" name="Shape 9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7685" y="3027307"/>
            <a:ext cx="548699" cy="73448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942"/>
          <p:cNvSpPr txBox="1"/>
          <p:nvPr/>
        </p:nvSpPr>
        <p:spPr>
          <a:xfrm>
            <a:off x="309975" y="30339"/>
            <a:ext cx="8262599" cy="5657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/>
              <a:t>Algoritm: Coborârea pe gradient</a:t>
            </a:r>
            <a:endParaRPr lang="en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091E-6 1.42681E-6 C 0.02953 0.01946 0.11532 0.0945 0.17732 0.11612 C 0.23932 0.13774 0.33102 0.12755 0.37149 0.13033 " pathEditMode="relative" rAng="0" ptsTypes="aaa">
                                      <p:cBhvr>
                                        <p:cTn id="10" dur="2000" fill="hold"/>
                                        <p:tgtEl>
                                          <p:spTgt spid="9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65" y="68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2919" y="1066975"/>
            <a:ext cx="1650075" cy="1051924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Shape 328"/>
          <p:cNvSpPr txBox="1"/>
          <p:nvPr/>
        </p:nvSpPr>
        <p:spPr>
          <a:xfrm>
            <a:off x="90550" y="90550"/>
            <a:ext cx="5123700" cy="73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600" dirty="0"/>
              <a:t>Funcții de activare</a:t>
            </a:r>
          </a:p>
        </p:txBody>
      </p:sp>
      <p:sp>
        <p:nvSpPr>
          <p:cNvPr id="329" name="Shape 329"/>
          <p:cNvSpPr txBox="1"/>
          <p:nvPr/>
        </p:nvSpPr>
        <p:spPr>
          <a:xfrm>
            <a:off x="185600" y="1066975"/>
            <a:ext cx="1768246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dirty="0"/>
              <a:t>sigmoidă</a:t>
            </a:r>
          </a:p>
        </p:txBody>
      </p:sp>
      <p:pic>
        <p:nvPicPr>
          <p:cNvPr id="330" name="Shape 3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600" y="1692700"/>
            <a:ext cx="2673086" cy="4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Shape 331"/>
          <p:cNvSpPr txBox="1"/>
          <p:nvPr/>
        </p:nvSpPr>
        <p:spPr>
          <a:xfrm>
            <a:off x="185600" y="2739650"/>
            <a:ext cx="2964299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tanh    </a:t>
            </a:r>
            <a:r>
              <a:rPr lang="en" sz="2400"/>
              <a:t>tanh(x)</a:t>
            </a:r>
          </a:p>
        </p:txBody>
      </p:sp>
      <p:pic>
        <p:nvPicPr>
          <p:cNvPr id="332" name="Shape 3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96812" y="2255912"/>
            <a:ext cx="1650075" cy="1041609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Shape 333"/>
          <p:cNvSpPr txBox="1"/>
          <p:nvPr/>
        </p:nvSpPr>
        <p:spPr>
          <a:xfrm>
            <a:off x="185600" y="3877325"/>
            <a:ext cx="3127800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ReLU    </a:t>
            </a:r>
            <a:r>
              <a:rPr lang="en" sz="2400"/>
              <a:t>max(0,x)</a:t>
            </a:r>
          </a:p>
        </p:txBody>
      </p:sp>
      <p:pic>
        <p:nvPicPr>
          <p:cNvPr id="334" name="Shape 3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42925" y="3434525"/>
            <a:ext cx="1557850" cy="105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Shape 335"/>
          <p:cNvSpPr txBox="1"/>
          <p:nvPr/>
        </p:nvSpPr>
        <p:spPr>
          <a:xfrm>
            <a:off x="6420025" y="14350"/>
            <a:ext cx="2285700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Leaky ReLU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max(0.1x, x)</a:t>
            </a:r>
          </a:p>
        </p:txBody>
      </p:sp>
      <p:pic>
        <p:nvPicPr>
          <p:cNvPr id="336" name="Shape 3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84575" y="926001"/>
            <a:ext cx="2168899" cy="1394774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Shape 337"/>
          <p:cNvSpPr txBox="1"/>
          <p:nvPr/>
        </p:nvSpPr>
        <p:spPr>
          <a:xfrm>
            <a:off x="5200825" y="2358650"/>
            <a:ext cx="2285700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Maxout</a:t>
            </a:r>
          </a:p>
        </p:txBody>
      </p:sp>
      <p:pic>
        <p:nvPicPr>
          <p:cNvPr id="338" name="Shape 3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77547" y="2480550"/>
            <a:ext cx="2472099" cy="32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Shape 33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06358" y="3690137"/>
            <a:ext cx="2575080" cy="1270027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Shape 340"/>
          <p:cNvSpPr txBox="1"/>
          <p:nvPr/>
        </p:nvSpPr>
        <p:spPr>
          <a:xfrm>
            <a:off x="5219697" y="3034916"/>
            <a:ext cx="2285700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dirty="0"/>
              <a:t>ELU</a:t>
            </a:r>
          </a:p>
        </p:txBody>
      </p:sp>
      <p:pic>
        <p:nvPicPr>
          <p:cNvPr id="341" name="Shape 3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206357" y="3043045"/>
            <a:ext cx="2712827" cy="5227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94838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Shape 3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837" y="1066975"/>
            <a:ext cx="3048000" cy="19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Shape 358"/>
          <p:cNvSpPr txBox="1"/>
          <p:nvPr/>
        </p:nvSpPr>
        <p:spPr>
          <a:xfrm>
            <a:off x="129625" y="90550"/>
            <a:ext cx="8877603" cy="73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200" dirty="0"/>
              <a:t>Funcții de activare</a:t>
            </a:r>
          </a:p>
        </p:txBody>
      </p:sp>
      <p:sp>
        <p:nvSpPr>
          <p:cNvPr id="359" name="Shape 359"/>
          <p:cNvSpPr txBox="1"/>
          <p:nvPr/>
        </p:nvSpPr>
        <p:spPr>
          <a:xfrm>
            <a:off x="1408574" y="3137800"/>
            <a:ext cx="1668733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dirty="0"/>
              <a:t>sigmoidă</a:t>
            </a:r>
          </a:p>
        </p:txBody>
      </p:sp>
      <p:pic>
        <p:nvPicPr>
          <p:cNvPr id="360" name="Shape 3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179" y="3702556"/>
            <a:ext cx="2673086" cy="4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Shape 361"/>
          <p:cNvSpPr txBox="1"/>
          <p:nvPr/>
        </p:nvSpPr>
        <p:spPr>
          <a:xfrm>
            <a:off x="4220308" y="714150"/>
            <a:ext cx="4606817" cy="22959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SzPct val="100000"/>
              <a:buChar char="-"/>
            </a:pPr>
            <a:r>
              <a:rPr lang="en" sz="2000" dirty="0"/>
              <a:t>Aduce numerele în intervalul [0,1]</a:t>
            </a:r>
          </a:p>
          <a:p>
            <a:pPr marL="457200" lvl="0" indent="-355600" rtl="0">
              <a:spcBef>
                <a:spcPts val="0"/>
              </a:spcBef>
              <a:buSzPct val="100000"/>
              <a:buChar char="-"/>
            </a:pPr>
            <a:r>
              <a:rPr lang="en" sz="2000" dirty="0"/>
              <a:t>Populară din punct de vedere istoric deorece are interpretarea biologică a saturării ratei de activare a unui neuron</a:t>
            </a:r>
          </a:p>
          <a:p>
            <a:pPr marL="101600" lvl="0" rtl="0">
              <a:spcBef>
                <a:spcPts val="0"/>
              </a:spcBef>
              <a:buSzPct val="100000"/>
            </a:pPr>
            <a:endParaRPr lang="en" sz="2000" dirty="0"/>
          </a:p>
          <a:p>
            <a:pPr marL="101600" lvl="0" rtl="0">
              <a:spcBef>
                <a:spcPts val="0"/>
              </a:spcBef>
              <a:buSzPct val="100000"/>
            </a:pPr>
            <a:r>
              <a:rPr lang="en" sz="2000" dirty="0"/>
              <a:t>3 probleme:</a:t>
            </a:r>
          </a:p>
        </p:txBody>
      </p:sp>
      <p:sp>
        <p:nvSpPr>
          <p:cNvPr id="362" name="Shape 362"/>
          <p:cNvSpPr txBox="1"/>
          <p:nvPr/>
        </p:nvSpPr>
        <p:spPr>
          <a:xfrm>
            <a:off x="4220308" y="2937556"/>
            <a:ext cx="4747845" cy="19275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FF0000"/>
              </a:buClr>
              <a:buSzPct val="100000"/>
              <a:buAutoNum type="arabicPeriod"/>
            </a:pPr>
            <a:r>
              <a:rPr lang="en" sz="2000" dirty="0">
                <a:solidFill>
                  <a:srgbClr val="FF0000"/>
                </a:solidFill>
              </a:rPr>
              <a:t>Neuronii saturați “omoară” gradienții</a:t>
            </a:r>
          </a:p>
        </p:txBody>
      </p:sp>
    </p:spTree>
    <p:extLst>
      <p:ext uri="{BB962C8B-B14F-4D97-AF65-F5344CB8AC3E}">
        <p14:creationId xmlns:p14="http://schemas.microsoft.com/office/powerpoint/2010/main" val="101271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/>
        </p:nvSpPr>
        <p:spPr>
          <a:xfrm>
            <a:off x="1921675" y="385875"/>
            <a:ext cx="2022000" cy="20220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 dirty="0"/>
              <a:t>poartă sigmoidă</a:t>
            </a:r>
          </a:p>
        </p:txBody>
      </p:sp>
      <p:cxnSp>
        <p:nvCxnSpPr>
          <p:cNvPr id="369" name="Shape 369"/>
          <p:cNvCxnSpPr>
            <a:endCxn id="368" idx="2"/>
          </p:cNvCxnSpPr>
          <p:nvPr/>
        </p:nvCxnSpPr>
        <p:spPr>
          <a:xfrm>
            <a:off x="364375" y="1396875"/>
            <a:ext cx="1557300" cy="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70" name="Shape 370"/>
          <p:cNvSpPr txBox="1"/>
          <p:nvPr/>
        </p:nvSpPr>
        <p:spPr>
          <a:xfrm>
            <a:off x="1092900" y="868550"/>
            <a:ext cx="473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x</a:t>
            </a:r>
          </a:p>
        </p:txBody>
      </p:sp>
      <p:cxnSp>
        <p:nvCxnSpPr>
          <p:cNvPr id="371" name="Shape 371"/>
          <p:cNvCxnSpPr>
            <a:stCxn id="368" idx="6"/>
          </p:cNvCxnSpPr>
          <p:nvPr/>
        </p:nvCxnSpPr>
        <p:spPr>
          <a:xfrm>
            <a:off x="3943675" y="1396875"/>
            <a:ext cx="1748400" cy="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372" name="Shape 3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3224" y="1023350"/>
            <a:ext cx="1666904" cy="282299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73" name="Shape 3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4600" y="436038"/>
            <a:ext cx="3014375" cy="192167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374" name="Shape 374"/>
          <p:cNvCxnSpPr/>
          <p:nvPr/>
        </p:nvCxnSpPr>
        <p:spPr>
          <a:xfrm rot="10800000">
            <a:off x="4007294" y="1542527"/>
            <a:ext cx="1648499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75" name="Shape 375"/>
          <p:cNvCxnSpPr/>
          <p:nvPr/>
        </p:nvCxnSpPr>
        <p:spPr>
          <a:xfrm rot="10800000">
            <a:off x="273169" y="1542527"/>
            <a:ext cx="1648499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376" name="Shape 3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7262" y="1642028"/>
            <a:ext cx="381224" cy="665524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77" name="Shape 3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42026" y="1179150"/>
            <a:ext cx="381199" cy="57472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78" name="Shape 37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9862" y="1688169"/>
            <a:ext cx="1406123" cy="574725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79" name="Shape 379"/>
          <p:cNvSpPr txBox="1"/>
          <p:nvPr/>
        </p:nvSpPr>
        <p:spPr>
          <a:xfrm>
            <a:off x="464475" y="2850675"/>
            <a:ext cx="8132999" cy="13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Ce se întâmplă când x = -10?</a:t>
            </a:r>
          </a:p>
          <a:p>
            <a:pPr lvl="0"/>
            <a:r>
              <a:rPr lang="en" sz="2400" dirty="0"/>
              <a:t>Ce se întâmplă când x = 0?</a:t>
            </a:r>
          </a:p>
          <a:p>
            <a:pPr lvl="0"/>
            <a:r>
              <a:rPr lang="en" sz="2400" dirty="0"/>
              <a:t>Ce se întâmplă când x = 10?</a:t>
            </a:r>
          </a:p>
        </p:txBody>
      </p:sp>
    </p:spTree>
    <p:extLst>
      <p:ext uri="{BB962C8B-B14F-4D97-AF65-F5344CB8AC3E}">
        <p14:creationId xmlns:p14="http://schemas.microsoft.com/office/powerpoint/2010/main" val="14625626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Shape 3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837" y="1066975"/>
            <a:ext cx="3048000" cy="19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Shape 359"/>
          <p:cNvSpPr txBox="1"/>
          <p:nvPr/>
        </p:nvSpPr>
        <p:spPr>
          <a:xfrm>
            <a:off x="1408574" y="3137800"/>
            <a:ext cx="1668733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dirty="0"/>
              <a:t>sigmoidă</a:t>
            </a:r>
          </a:p>
        </p:txBody>
      </p:sp>
      <p:pic>
        <p:nvPicPr>
          <p:cNvPr id="360" name="Shape 3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179" y="3702556"/>
            <a:ext cx="2673086" cy="4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Shape 361"/>
          <p:cNvSpPr txBox="1"/>
          <p:nvPr/>
        </p:nvSpPr>
        <p:spPr>
          <a:xfrm>
            <a:off x="4220308" y="714150"/>
            <a:ext cx="4606817" cy="22959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SzPct val="100000"/>
              <a:buChar char="-"/>
            </a:pPr>
            <a:r>
              <a:rPr lang="en" sz="2000" dirty="0"/>
              <a:t>Aduce numerele în intervalul [0,1]</a:t>
            </a:r>
          </a:p>
          <a:p>
            <a:pPr marL="457200" lvl="0" indent="-355600">
              <a:buSzPct val="100000"/>
              <a:buChar char="-"/>
            </a:pPr>
            <a:r>
              <a:rPr lang="en" sz="2000" dirty="0"/>
              <a:t>Populară din punct de vedere istoric deorece are interpretarea biologică a saturării ratei de activare a unui neuron</a:t>
            </a:r>
          </a:p>
          <a:p>
            <a:pPr marL="101600" lvl="0" rtl="0">
              <a:spcBef>
                <a:spcPts val="0"/>
              </a:spcBef>
              <a:buSzPct val="100000"/>
            </a:pPr>
            <a:endParaRPr lang="en" sz="2000" dirty="0"/>
          </a:p>
          <a:p>
            <a:pPr marL="101600" lvl="0" rtl="0">
              <a:spcBef>
                <a:spcPts val="0"/>
              </a:spcBef>
              <a:buSzPct val="100000"/>
            </a:pPr>
            <a:r>
              <a:rPr lang="en" sz="2000" dirty="0"/>
              <a:t>3 probleme:</a:t>
            </a:r>
          </a:p>
        </p:txBody>
      </p:sp>
      <p:sp>
        <p:nvSpPr>
          <p:cNvPr id="362" name="Shape 362"/>
          <p:cNvSpPr txBox="1"/>
          <p:nvPr/>
        </p:nvSpPr>
        <p:spPr>
          <a:xfrm>
            <a:off x="4220308" y="2937556"/>
            <a:ext cx="4747845" cy="19275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FF0000"/>
              </a:buClr>
              <a:buSzPct val="100000"/>
              <a:buAutoNum type="arabicPeriod"/>
            </a:pPr>
            <a:r>
              <a:rPr lang="en" sz="2000" dirty="0">
                <a:solidFill>
                  <a:srgbClr val="FF0000"/>
                </a:solidFill>
              </a:rPr>
              <a:t>Neuronii saturați “omoară” gradienții</a:t>
            </a:r>
          </a:p>
          <a:p>
            <a:pPr marL="457200" lvl="0" indent="-355600">
              <a:buClr>
                <a:srgbClr val="FF0000"/>
              </a:buClr>
              <a:buSzPct val="100000"/>
              <a:buAutoNum type="arabicPeriod"/>
            </a:pPr>
            <a:r>
              <a:rPr lang="en" sz="2000" dirty="0">
                <a:solidFill>
                  <a:srgbClr val="FF0000"/>
                </a:solidFill>
              </a:rPr>
              <a:t>Output-ul funcției sigmoide nu este centrat în zero</a:t>
            </a:r>
          </a:p>
        </p:txBody>
      </p:sp>
      <p:sp>
        <p:nvSpPr>
          <p:cNvPr id="8" name="Shape 358"/>
          <p:cNvSpPr txBox="1"/>
          <p:nvPr/>
        </p:nvSpPr>
        <p:spPr>
          <a:xfrm>
            <a:off x="129625" y="90550"/>
            <a:ext cx="8877603" cy="73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200" dirty="0"/>
              <a:t>Funcții de activare</a:t>
            </a:r>
          </a:p>
        </p:txBody>
      </p:sp>
    </p:spTree>
    <p:extLst>
      <p:ext uri="{BB962C8B-B14F-4D97-AF65-F5344CB8AC3E}">
        <p14:creationId xmlns:p14="http://schemas.microsoft.com/office/powerpoint/2010/main" val="44151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 txBox="1"/>
          <p:nvPr/>
        </p:nvSpPr>
        <p:spPr>
          <a:xfrm>
            <a:off x="334975" y="25754"/>
            <a:ext cx="8320200" cy="1013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Să considerăm ce se întâmplă dacă intrarea x este întotdeauna pozitivă:</a:t>
            </a:r>
          </a:p>
        </p:txBody>
      </p:sp>
      <p:sp>
        <p:nvSpPr>
          <p:cNvPr id="407" name="Shape 407"/>
          <p:cNvSpPr txBox="1"/>
          <p:nvPr/>
        </p:nvSpPr>
        <p:spPr>
          <a:xfrm>
            <a:off x="315436" y="3438328"/>
            <a:ext cx="6964309" cy="14267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Ce putem spune despre gradienții în raport cu </a:t>
            </a:r>
            <a:r>
              <a:rPr lang="en" sz="2400" b="1" dirty="0"/>
              <a:t>w</a:t>
            </a:r>
            <a:r>
              <a:rPr lang="en" sz="2400" dirty="0"/>
              <a:t>?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Fie toți pozitivi, fie toți negativi :(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(din </a:t>
            </a:r>
            <a:r>
              <a:rPr lang="en" sz="2400" dirty="0" err="1">
                <a:solidFill>
                  <a:srgbClr val="FF0000"/>
                </a:solidFill>
              </a:rPr>
              <a:t>acest</a:t>
            </a:r>
            <a:r>
              <a:rPr lang="en" sz="2400" dirty="0">
                <a:solidFill>
                  <a:srgbClr val="FF0000"/>
                </a:solidFill>
              </a:rPr>
              <a:t> motiv ne dorim date de medie zero)</a:t>
            </a:r>
          </a:p>
        </p:txBody>
      </p:sp>
      <p:cxnSp>
        <p:nvCxnSpPr>
          <p:cNvPr id="408" name="Shape 408"/>
          <p:cNvCxnSpPr/>
          <p:nvPr/>
        </p:nvCxnSpPr>
        <p:spPr>
          <a:xfrm>
            <a:off x="7193989" y="572400"/>
            <a:ext cx="0" cy="2768099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409" name="Shape 409"/>
          <p:cNvCxnSpPr/>
          <p:nvPr/>
        </p:nvCxnSpPr>
        <p:spPr>
          <a:xfrm rot="10800000">
            <a:off x="5821735" y="1956511"/>
            <a:ext cx="2744399" cy="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10" name="Shape 410"/>
          <p:cNvSpPr/>
          <p:nvPr/>
        </p:nvSpPr>
        <p:spPr>
          <a:xfrm>
            <a:off x="7205103" y="585416"/>
            <a:ext cx="1360799" cy="1359899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5870963" y="1971955"/>
            <a:ext cx="1306800" cy="1359899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12" name="Shape 412"/>
          <p:cNvCxnSpPr/>
          <p:nvPr/>
        </p:nvCxnSpPr>
        <p:spPr>
          <a:xfrm>
            <a:off x="7193989" y="1951016"/>
            <a:ext cx="1211699" cy="1111799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413" name="Shape 413"/>
          <p:cNvSpPr txBox="1"/>
          <p:nvPr/>
        </p:nvSpPr>
        <p:spPr>
          <a:xfrm>
            <a:off x="7453275" y="3097049"/>
            <a:ext cx="1484699" cy="82041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Vectorul w optim</a:t>
            </a:r>
          </a:p>
        </p:txBody>
      </p:sp>
      <p:sp>
        <p:nvSpPr>
          <p:cNvPr id="414" name="Shape 414"/>
          <p:cNvSpPr txBox="1"/>
          <p:nvPr/>
        </p:nvSpPr>
        <p:spPr>
          <a:xfrm>
            <a:off x="7605675" y="1863489"/>
            <a:ext cx="1823400" cy="60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FF0000"/>
                </a:solidFill>
              </a:rPr>
              <a:t>drum zig zag</a:t>
            </a:r>
          </a:p>
        </p:txBody>
      </p:sp>
      <p:sp>
        <p:nvSpPr>
          <p:cNvPr id="415" name="Shape 415"/>
          <p:cNvSpPr txBox="1"/>
          <p:nvPr/>
        </p:nvSpPr>
        <p:spPr>
          <a:xfrm>
            <a:off x="7289515" y="673681"/>
            <a:ext cx="1211699" cy="111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38761D"/>
                </a:solidFill>
              </a:rPr>
              <a:t>Direcții posibile de actualizare a gradienților</a:t>
            </a:r>
          </a:p>
        </p:txBody>
      </p:sp>
      <p:sp>
        <p:nvSpPr>
          <p:cNvPr id="416" name="Shape 416"/>
          <p:cNvSpPr txBox="1"/>
          <p:nvPr/>
        </p:nvSpPr>
        <p:spPr>
          <a:xfrm>
            <a:off x="5934715" y="2077319"/>
            <a:ext cx="1211699" cy="111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rgbClr val="38761D"/>
                </a:solidFill>
              </a:rPr>
              <a:t>Direcții posibile de actualizare a gradienților</a:t>
            </a:r>
          </a:p>
        </p:txBody>
      </p:sp>
      <p:cxnSp>
        <p:nvCxnSpPr>
          <p:cNvPr id="417" name="Shape 417"/>
          <p:cNvCxnSpPr/>
          <p:nvPr/>
        </p:nvCxnSpPr>
        <p:spPr>
          <a:xfrm>
            <a:off x="7371870" y="1817591"/>
            <a:ext cx="0" cy="566999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18" name="Shape 418"/>
          <p:cNvCxnSpPr/>
          <p:nvPr/>
        </p:nvCxnSpPr>
        <p:spPr>
          <a:xfrm>
            <a:off x="7371870" y="2285470"/>
            <a:ext cx="6447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19" name="Shape 419"/>
          <p:cNvCxnSpPr/>
          <p:nvPr/>
        </p:nvCxnSpPr>
        <p:spPr>
          <a:xfrm flipH="1">
            <a:off x="7927628" y="2285470"/>
            <a:ext cx="5700" cy="577199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20" name="Shape 420"/>
          <p:cNvCxnSpPr/>
          <p:nvPr/>
        </p:nvCxnSpPr>
        <p:spPr>
          <a:xfrm>
            <a:off x="7933328" y="2846925"/>
            <a:ext cx="6447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21" name="Shape 421"/>
          <p:cNvCxnSpPr/>
          <p:nvPr/>
        </p:nvCxnSpPr>
        <p:spPr>
          <a:xfrm flipH="1">
            <a:off x="8383578" y="2846925"/>
            <a:ext cx="166500" cy="2379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20" name="Shape 3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4222" y="690411"/>
            <a:ext cx="2528834" cy="1173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Shape 3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051" y="1191847"/>
            <a:ext cx="3523002" cy="2010072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280706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" grpId="0" animBg="1"/>
      <p:bldP spid="411" grpId="0" animBg="1"/>
      <p:bldP spid="413" grpId="0"/>
      <p:bldP spid="414" grpId="0"/>
      <p:bldP spid="415" grpId="0"/>
      <p:bldP spid="41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Shape 3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837" y="1066975"/>
            <a:ext cx="3048000" cy="19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Shape 359"/>
          <p:cNvSpPr txBox="1"/>
          <p:nvPr/>
        </p:nvSpPr>
        <p:spPr>
          <a:xfrm>
            <a:off x="1408574" y="3137800"/>
            <a:ext cx="1668733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dirty="0"/>
              <a:t>sigmoidă</a:t>
            </a:r>
          </a:p>
        </p:txBody>
      </p:sp>
      <p:pic>
        <p:nvPicPr>
          <p:cNvPr id="360" name="Shape 3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179" y="3702556"/>
            <a:ext cx="2673086" cy="4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Shape 361"/>
          <p:cNvSpPr txBox="1"/>
          <p:nvPr/>
        </p:nvSpPr>
        <p:spPr>
          <a:xfrm>
            <a:off x="4220308" y="714150"/>
            <a:ext cx="4606817" cy="22959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SzPct val="100000"/>
              <a:buChar char="-"/>
            </a:pPr>
            <a:r>
              <a:rPr lang="en" sz="2000" dirty="0"/>
              <a:t>Aduce numerele în intervalul [0,1]</a:t>
            </a:r>
          </a:p>
          <a:p>
            <a:pPr marL="457200" lvl="0" indent="-355600">
              <a:buSzPct val="100000"/>
              <a:buChar char="-"/>
            </a:pPr>
            <a:r>
              <a:rPr lang="en" sz="2000" dirty="0"/>
              <a:t>Populară din punct de vedere istoric deorece are interpretarea biologică a saturării ratei de activare a unui neuron</a:t>
            </a:r>
          </a:p>
          <a:p>
            <a:pPr marL="101600" lvl="0" rtl="0">
              <a:spcBef>
                <a:spcPts val="0"/>
              </a:spcBef>
              <a:buSzPct val="100000"/>
            </a:pPr>
            <a:endParaRPr lang="en" sz="2000" dirty="0"/>
          </a:p>
          <a:p>
            <a:pPr marL="101600" lvl="0" rtl="0">
              <a:spcBef>
                <a:spcPts val="0"/>
              </a:spcBef>
              <a:buSzPct val="100000"/>
            </a:pPr>
            <a:r>
              <a:rPr lang="en" sz="2000" dirty="0"/>
              <a:t>3 probleme:</a:t>
            </a:r>
          </a:p>
        </p:txBody>
      </p:sp>
      <p:sp>
        <p:nvSpPr>
          <p:cNvPr id="362" name="Shape 362"/>
          <p:cNvSpPr txBox="1"/>
          <p:nvPr/>
        </p:nvSpPr>
        <p:spPr>
          <a:xfrm>
            <a:off x="4220308" y="2937556"/>
            <a:ext cx="4747845" cy="19275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FF0000"/>
              </a:buClr>
              <a:buSzPct val="100000"/>
              <a:buAutoNum type="arabicPeriod"/>
            </a:pPr>
            <a:r>
              <a:rPr lang="en" sz="2000" dirty="0">
                <a:solidFill>
                  <a:srgbClr val="FF0000"/>
                </a:solidFill>
              </a:rPr>
              <a:t>Neuronii saturați “omoară” gradienții</a:t>
            </a:r>
          </a:p>
          <a:p>
            <a:pPr marL="457200" lvl="0" indent="-355600">
              <a:buClr>
                <a:srgbClr val="FF0000"/>
              </a:buClr>
              <a:buSzPct val="100000"/>
              <a:buAutoNum type="arabicPeriod"/>
            </a:pPr>
            <a:r>
              <a:rPr lang="en" sz="2000" dirty="0">
                <a:solidFill>
                  <a:srgbClr val="FF0000"/>
                </a:solidFill>
              </a:rPr>
              <a:t>Output-ul funcției sigmoide nu este centrat în zero</a:t>
            </a:r>
          </a:p>
          <a:p>
            <a:pPr marL="457200" lvl="0" indent="-355600">
              <a:buClr>
                <a:srgbClr val="FF0000"/>
              </a:buClr>
              <a:buSzPct val="100000"/>
              <a:buAutoNum type="arabicPeriod"/>
            </a:pPr>
            <a:r>
              <a:rPr lang="en" sz="2000" dirty="0">
                <a:solidFill>
                  <a:srgbClr val="FF0000"/>
                </a:solidFill>
              </a:rPr>
              <a:t>exp() are un cost computațional ridicat</a:t>
            </a:r>
          </a:p>
        </p:txBody>
      </p:sp>
      <p:sp>
        <p:nvSpPr>
          <p:cNvPr id="8" name="Shape 358"/>
          <p:cNvSpPr txBox="1"/>
          <p:nvPr/>
        </p:nvSpPr>
        <p:spPr>
          <a:xfrm>
            <a:off x="129625" y="90550"/>
            <a:ext cx="8877603" cy="73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200" dirty="0"/>
              <a:t>Funcții de activare</a:t>
            </a:r>
          </a:p>
        </p:txBody>
      </p:sp>
    </p:spTree>
    <p:extLst>
      <p:ext uri="{BB962C8B-B14F-4D97-AF65-F5344CB8AC3E}">
        <p14:creationId xmlns:p14="http://schemas.microsoft.com/office/powerpoint/2010/main" val="1017677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/>
          <p:nvPr/>
        </p:nvSpPr>
        <p:spPr>
          <a:xfrm>
            <a:off x="1408575" y="3137800"/>
            <a:ext cx="1512000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tanh(x)</a:t>
            </a:r>
          </a:p>
        </p:txBody>
      </p:sp>
      <p:sp>
        <p:nvSpPr>
          <p:cNvPr id="440" name="Shape 440"/>
          <p:cNvSpPr txBox="1"/>
          <p:nvPr/>
        </p:nvSpPr>
        <p:spPr>
          <a:xfrm>
            <a:off x="4001625" y="1429375"/>
            <a:ext cx="4834500" cy="275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SzPct val="100000"/>
              <a:buChar char="-"/>
            </a:pPr>
            <a:r>
              <a:rPr lang="en" sz="2000" dirty="0"/>
              <a:t>Aduce numerele în intervalul [-1,1]</a:t>
            </a:r>
          </a:p>
          <a:p>
            <a:pPr marL="457200" lvl="0" indent="-3556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r>
              <a:rPr lang="en" sz="2000" dirty="0">
                <a:solidFill>
                  <a:srgbClr val="38761D"/>
                </a:solidFill>
              </a:rPr>
              <a:t>De medie zero (bine)</a:t>
            </a:r>
          </a:p>
          <a:p>
            <a:pPr marL="457200" lvl="0" indent="-355600" rtl="0">
              <a:spcBef>
                <a:spcPts val="0"/>
              </a:spcBef>
              <a:buClr>
                <a:srgbClr val="FF0000"/>
              </a:buClr>
              <a:buSzPct val="100000"/>
              <a:buChar char="-"/>
            </a:pPr>
            <a:r>
              <a:rPr lang="en" sz="2000" dirty="0">
                <a:solidFill>
                  <a:srgbClr val="FF0000"/>
                </a:solidFill>
              </a:rPr>
              <a:t>Încă omoară gradienții atunci când se saturează :(</a:t>
            </a:r>
          </a:p>
        </p:txBody>
      </p:sp>
      <p:pic>
        <p:nvPicPr>
          <p:cNvPr id="441" name="Shape 4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00" y="1128225"/>
            <a:ext cx="3048000" cy="1924050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Shape 442"/>
          <p:cNvSpPr txBox="1"/>
          <p:nvPr/>
        </p:nvSpPr>
        <p:spPr>
          <a:xfrm>
            <a:off x="6295125" y="4364874"/>
            <a:ext cx="2541000" cy="51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[LeCun et al., 1991]</a:t>
            </a:r>
          </a:p>
        </p:txBody>
      </p:sp>
      <p:sp>
        <p:nvSpPr>
          <p:cNvPr id="8" name="Shape 358"/>
          <p:cNvSpPr txBox="1"/>
          <p:nvPr/>
        </p:nvSpPr>
        <p:spPr>
          <a:xfrm>
            <a:off x="129625" y="90550"/>
            <a:ext cx="8877603" cy="73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200" dirty="0"/>
              <a:t>Funcții de activare</a:t>
            </a:r>
          </a:p>
        </p:txBody>
      </p:sp>
      <p:pic>
        <p:nvPicPr>
          <p:cNvPr id="2" name="Picture 1" descr="Screen Shot 2016-12-12 at 11.57.4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179" y="3702125"/>
            <a:ext cx="1762858" cy="105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242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Shape 449"/>
          <p:cNvSpPr txBox="1"/>
          <p:nvPr/>
        </p:nvSpPr>
        <p:spPr>
          <a:xfrm>
            <a:off x="3920150" y="635008"/>
            <a:ext cx="4968841" cy="37481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r>
              <a:rPr lang="en" sz="2400" dirty="0">
                <a:solidFill>
                  <a:srgbClr val="38761D"/>
                </a:solidFill>
              </a:rPr>
              <a:t>Nu se saturează (în partea pozitivă)</a:t>
            </a:r>
          </a:p>
          <a:p>
            <a:pPr marL="457200" lvl="0" indent="-3810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r>
              <a:rPr lang="en" sz="2400" dirty="0">
                <a:solidFill>
                  <a:srgbClr val="38761D"/>
                </a:solidFill>
              </a:rPr>
              <a:t>Foarte eficient computațional</a:t>
            </a:r>
          </a:p>
          <a:p>
            <a:pPr marL="457200" lvl="0" indent="-3810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r>
              <a:rPr lang="en" sz="2400" dirty="0">
                <a:solidFill>
                  <a:srgbClr val="38761D"/>
                </a:solidFill>
              </a:rPr>
              <a:t>În practică, converge mult mai rapid decât sigmoida/tanh (e.g. 6x)</a:t>
            </a:r>
          </a:p>
          <a:p>
            <a:pPr marL="457200" lvl="0" indent="-3810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endParaRPr lang="en" sz="2400" dirty="0">
              <a:solidFill>
                <a:srgbClr val="38761D"/>
              </a:solidFill>
            </a:endParaRPr>
          </a:p>
          <a:p>
            <a:pPr marL="457200" lvl="0" indent="-381000">
              <a:buClr>
                <a:srgbClr val="FF0000"/>
              </a:buClr>
              <a:buSzPct val="100000"/>
              <a:buChar char="-"/>
            </a:pPr>
            <a:r>
              <a:rPr lang="en" sz="2400" dirty="0">
                <a:solidFill>
                  <a:srgbClr val="FF0000"/>
                </a:solidFill>
              </a:rPr>
              <a:t>Output-ul nu are media zero</a:t>
            </a:r>
          </a:p>
          <a:p>
            <a:pPr marL="457200" lvl="0" indent="-381000">
              <a:buClr>
                <a:srgbClr val="FF0000"/>
              </a:buClr>
              <a:buSzPct val="100000"/>
              <a:buChar char="-"/>
            </a:pPr>
            <a:r>
              <a:rPr lang="en" sz="2400" dirty="0">
                <a:solidFill>
                  <a:srgbClr val="FF0000"/>
                </a:solidFill>
              </a:rPr>
              <a:t>O situație neplăcută (atunci când x &lt; 0, gradientul este 0)</a:t>
            </a:r>
          </a:p>
          <a:p>
            <a:pPr marL="457200" lvl="0" indent="-3810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endParaRPr lang="en" sz="2400" dirty="0">
              <a:solidFill>
                <a:srgbClr val="38761D"/>
              </a:solidFill>
            </a:endParaRPr>
          </a:p>
          <a:p>
            <a:pPr marL="457200" lvl="0" indent="-3810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endParaRPr lang="en" sz="2400" dirty="0">
              <a:solidFill>
                <a:srgbClr val="38761D"/>
              </a:solidFill>
            </a:endParaRPr>
          </a:p>
          <a:p>
            <a:pPr marL="457200" lvl="0" indent="-3810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endParaRPr lang="en" sz="2400" dirty="0">
              <a:solidFill>
                <a:srgbClr val="38761D"/>
              </a:solidFill>
            </a:endParaRPr>
          </a:p>
        </p:txBody>
      </p:sp>
      <p:pic>
        <p:nvPicPr>
          <p:cNvPr id="450" name="Shape 4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900" y="912900"/>
            <a:ext cx="2962275" cy="200025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Shape 451"/>
          <p:cNvSpPr txBox="1"/>
          <p:nvPr/>
        </p:nvSpPr>
        <p:spPr>
          <a:xfrm>
            <a:off x="296625" y="3101375"/>
            <a:ext cx="3464699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/>
              <a:t>ReLU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2400" dirty="0"/>
              <a:t>(Rectified Linear Unit)</a:t>
            </a:r>
          </a:p>
        </p:txBody>
      </p:sp>
      <p:sp>
        <p:nvSpPr>
          <p:cNvPr id="452" name="Shape 452"/>
          <p:cNvSpPr txBox="1"/>
          <p:nvPr/>
        </p:nvSpPr>
        <p:spPr>
          <a:xfrm>
            <a:off x="6092992" y="4390099"/>
            <a:ext cx="27959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[Krizhevsky et al., 2012]</a:t>
            </a:r>
          </a:p>
        </p:txBody>
      </p:sp>
      <p:sp>
        <p:nvSpPr>
          <p:cNvPr id="8" name="Shape 449"/>
          <p:cNvSpPr txBox="1"/>
          <p:nvPr/>
        </p:nvSpPr>
        <p:spPr>
          <a:xfrm>
            <a:off x="901395" y="3972168"/>
            <a:ext cx="3277625" cy="73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76200" lvl="0" rtl="0">
              <a:spcBef>
                <a:spcPts val="0"/>
              </a:spcBef>
              <a:buSzPct val="100000"/>
            </a:pPr>
            <a:r>
              <a:rPr lang="en" sz="2400" b="1" dirty="0"/>
              <a:t>f(x) = max(0,x)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solidFill>
                <a:srgbClr val="6AA84F"/>
              </a:solidFill>
            </a:endParaRPr>
          </a:p>
        </p:txBody>
      </p:sp>
      <p:sp>
        <p:nvSpPr>
          <p:cNvPr id="9" name="Shape 358"/>
          <p:cNvSpPr txBox="1"/>
          <p:nvPr/>
        </p:nvSpPr>
        <p:spPr>
          <a:xfrm>
            <a:off x="129625" y="90550"/>
            <a:ext cx="8877603" cy="73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200" dirty="0"/>
              <a:t>Funcții de activare</a:t>
            </a:r>
          </a:p>
        </p:txBody>
      </p:sp>
    </p:spTree>
    <p:extLst>
      <p:ext uri="{BB962C8B-B14F-4D97-AF65-F5344CB8AC3E}">
        <p14:creationId xmlns:p14="http://schemas.microsoft.com/office/powerpoint/2010/main" val="1095531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/>
          <p:nvPr/>
        </p:nvSpPr>
        <p:spPr>
          <a:xfrm>
            <a:off x="1921675" y="385875"/>
            <a:ext cx="2022000" cy="20220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 dirty="0"/>
              <a:t>poartă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600" dirty="0"/>
              <a:t>ReLU</a:t>
            </a:r>
          </a:p>
        </p:txBody>
      </p:sp>
      <p:cxnSp>
        <p:nvCxnSpPr>
          <p:cNvPr id="468" name="Shape 468"/>
          <p:cNvCxnSpPr>
            <a:endCxn id="467" idx="2"/>
          </p:cNvCxnSpPr>
          <p:nvPr/>
        </p:nvCxnSpPr>
        <p:spPr>
          <a:xfrm>
            <a:off x="364375" y="1396875"/>
            <a:ext cx="1557300" cy="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469" name="Shape 469"/>
          <p:cNvSpPr txBox="1"/>
          <p:nvPr/>
        </p:nvSpPr>
        <p:spPr>
          <a:xfrm>
            <a:off x="1092900" y="868550"/>
            <a:ext cx="473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x</a:t>
            </a:r>
          </a:p>
        </p:txBody>
      </p:sp>
      <p:cxnSp>
        <p:nvCxnSpPr>
          <p:cNvPr id="470" name="Shape 470"/>
          <p:cNvCxnSpPr>
            <a:stCxn id="467" idx="6"/>
          </p:cNvCxnSpPr>
          <p:nvPr/>
        </p:nvCxnSpPr>
        <p:spPr>
          <a:xfrm>
            <a:off x="3943675" y="1396875"/>
            <a:ext cx="1748400" cy="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71" name="Shape 471"/>
          <p:cNvCxnSpPr/>
          <p:nvPr/>
        </p:nvCxnSpPr>
        <p:spPr>
          <a:xfrm rot="10800000">
            <a:off x="4007294" y="1542527"/>
            <a:ext cx="1648499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72" name="Shape 472"/>
          <p:cNvCxnSpPr/>
          <p:nvPr/>
        </p:nvCxnSpPr>
        <p:spPr>
          <a:xfrm rot="10800000">
            <a:off x="273169" y="1542527"/>
            <a:ext cx="1648499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473" name="Shape 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7262" y="1642028"/>
            <a:ext cx="381224" cy="665524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74" name="Shape 4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2026" y="1179150"/>
            <a:ext cx="381199" cy="57472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75" name="Shape 4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862" y="1688169"/>
            <a:ext cx="1406123" cy="574725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76" name="Shape 476"/>
          <p:cNvSpPr txBox="1"/>
          <p:nvPr/>
        </p:nvSpPr>
        <p:spPr>
          <a:xfrm>
            <a:off x="464475" y="2850675"/>
            <a:ext cx="8132999" cy="13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Ce se întâmplă când x = -10?</a:t>
            </a:r>
          </a:p>
          <a:p>
            <a:pPr lvl="0"/>
            <a:r>
              <a:rPr lang="en" sz="2400" dirty="0"/>
              <a:t>Ce se întâmplă când x = 0?</a:t>
            </a:r>
          </a:p>
          <a:p>
            <a:pPr lvl="0"/>
            <a:r>
              <a:rPr lang="en" sz="2400" dirty="0"/>
              <a:t>Ce se întâmplă când x = 10?</a:t>
            </a:r>
          </a:p>
        </p:txBody>
      </p:sp>
      <p:pic>
        <p:nvPicPr>
          <p:cNvPr id="477" name="Shape 4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07075" y="466387"/>
            <a:ext cx="2962275" cy="200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Shape 47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07300" y="1017700"/>
            <a:ext cx="1823187" cy="282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0894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/>
          <p:nvPr/>
        </p:nvSpPr>
        <p:spPr>
          <a:xfrm>
            <a:off x="1279773" y="171930"/>
            <a:ext cx="5568316" cy="4058670"/>
          </a:xfrm>
          <a:prstGeom prst="irregularSeal2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DATA CLOUD</a:t>
            </a:r>
          </a:p>
        </p:txBody>
      </p:sp>
      <p:cxnSp>
        <p:nvCxnSpPr>
          <p:cNvPr id="499" name="Shape 499"/>
          <p:cNvCxnSpPr/>
          <p:nvPr/>
        </p:nvCxnSpPr>
        <p:spPr>
          <a:xfrm>
            <a:off x="3648550" y="22189"/>
            <a:ext cx="0" cy="46173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00" name="Shape 500"/>
          <p:cNvCxnSpPr/>
          <p:nvPr/>
        </p:nvCxnSpPr>
        <p:spPr>
          <a:xfrm>
            <a:off x="271600" y="2502839"/>
            <a:ext cx="7550700" cy="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01" name="Shape 501"/>
          <p:cNvCxnSpPr/>
          <p:nvPr/>
        </p:nvCxnSpPr>
        <p:spPr>
          <a:xfrm>
            <a:off x="5241950" y="148939"/>
            <a:ext cx="1321800" cy="3014699"/>
          </a:xfrm>
          <a:prstGeom prst="straightConnector1">
            <a:avLst/>
          </a:prstGeom>
          <a:noFill/>
          <a:ln w="38100" cap="flat" cmpd="sng">
            <a:solidFill>
              <a:srgbClr val="38761D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02" name="Shape 502"/>
          <p:cNvCxnSpPr/>
          <p:nvPr/>
        </p:nvCxnSpPr>
        <p:spPr>
          <a:xfrm rot="10800000" flipH="1">
            <a:off x="5857600" y="1144838"/>
            <a:ext cx="896399" cy="452700"/>
          </a:xfrm>
          <a:prstGeom prst="straightConnector1">
            <a:avLst/>
          </a:prstGeom>
          <a:noFill/>
          <a:ln w="3810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03" name="Shape 503"/>
          <p:cNvSpPr txBox="1"/>
          <p:nvPr/>
        </p:nvSpPr>
        <p:spPr>
          <a:xfrm>
            <a:off x="6563750" y="1706076"/>
            <a:ext cx="2245199" cy="688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38761D"/>
                </a:solidFill>
              </a:rPr>
              <a:t>ReLU activ</a:t>
            </a:r>
          </a:p>
        </p:txBody>
      </p:sp>
      <p:cxnSp>
        <p:nvCxnSpPr>
          <p:cNvPr id="504" name="Shape 504"/>
          <p:cNvCxnSpPr/>
          <p:nvPr/>
        </p:nvCxnSpPr>
        <p:spPr>
          <a:xfrm flipH="1">
            <a:off x="4219706" y="3222758"/>
            <a:ext cx="2020500" cy="1426499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05" name="Shape 505"/>
          <p:cNvCxnSpPr/>
          <p:nvPr/>
        </p:nvCxnSpPr>
        <p:spPr>
          <a:xfrm>
            <a:off x="5244332" y="3933289"/>
            <a:ext cx="443700" cy="624599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06" name="Shape 506"/>
          <p:cNvSpPr txBox="1"/>
          <p:nvPr/>
        </p:nvSpPr>
        <p:spPr>
          <a:xfrm>
            <a:off x="5779446" y="4015677"/>
            <a:ext cx="3186925" cy="10252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ReLU inactiv =&gt; nu se actualizează niciodată</a:t>
            </a:r>
          </a:p>
        </p:txBody>
      </p:sp>
      <p:sp>
        <p:nvSpPr>
          <p:cNvPr id="507" name="Shape 507"/>
          <p:cNvSpPr txBox="1"/>
          <p:nvPr/>
        </p:nvSpPr>
        <p:spPr>
          <a:xfrm>
            <a:off x="181225" y="3441589"/>
            <a:ext cx="3859199" cy="1268699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=&gt; Neuronii cu activare ReLU se inițializează cu bias ușor pozitiv (e.g. 0.01)</a:t>
            </a:r>
          </a:p>
        </p:txBody>
      </p:sp>
    </p:spTree>
    <p:extLst>
      <p:ext uri="{BB962C8B-B14F-4D97-AF65-F5344CB8AC3E}">
        <p14:creationId xmlns:p14="http://schemas.microsoft.com/office/powerpoint/2010/main" val="4259697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Shape 1108"/>
          <p:cNvSpPr txBox="1"/>
          <p:nvPr/>
        </p:nvSpPr>
        <p:spPr>
          <a:xfrm>
            <a:off x="381725" y="425100"/>
            <a:ext cx="8189699" cy="380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În concluzie: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Gradientul numeric: aproximativ, încet, ușor de scris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marL="457200" lvl="0" indent="-342900">
              <a:buSzPct val="100000"/>
              <a:buChar char="-"/>
            </a:pPr>
            <a:r>
              <a:rPr lang="en" sz="1800" dirty="0"/>
              <a:t>Gradientul analitic: exact, rapid, înclinat spre greșeli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=&gt;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/>
            <a:r>
              <a:rPr lang="en" sz="2400" u="sng" dirty="0"/>
              <a:t>În practică:</a:t>
            </a:r>
            <a:r>
              <a:rPr lang="en" sz="2400" dirty="0"/>
              <a:t> Folosim întotdeauna gradientul analitic, dar verificăm implementarea cu gradientul numeric. Acest proces se numește </a:t>
            </a:r>
            <a:r>
              <a:rPr lang="en" sz="2400" b="1" dirty="0"/>
              <a:t>verificarea gradientului (gradient checking)</a:t>
            </a:r>
            <a:endParaRPr lang="en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Shape 5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550" y="985350"/>
            <a:ext cx="2962275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Shape 515"/>
          <p:cNvSpPr txBox="1"/>
          <p:nvPr/>
        </p:nvSpPr>
        <p:spPr>
          <a:xfrm>
            <a:off x="678484" y="2971727"/>
            <a:ext cx="2259599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/>
              <a:t>Leaky ReLU</a:t>
            </a:r>
          </a:p>
        </p:txBody>
      </p:sp>
      <p:pic>
        <p:nvPicPr>
          <p:cNvPr id="516" name="Shape 5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375" y="3443965"/>
            <a:ext cx="3419825" cy="526125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Shape 517"/>
          <p:cNvSpPr txBox="1"/>
          <p:nvPr/>
        </p:nvSpPr>
        <p:spPr>
          <a:xfrm>
            <a:off x="3497385" y="789455"/>
            <a:ext cx="5646615" cy="204228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>
              <a:buClr>
                <a:srgbClr val="38761D"/>
              </a:buClr>
              <a:buSzPct val="100000"/>
              <a:buChar char="-"/>
            </a:pPr>
            <a:r>
              <a:rPr lang="en" sz="2400" dirty="0">
                <a:solidFill>
                  <a:srgbClr val="38761D"/>
                </a:solidFill>
              </a:rPr>
              <a:t>Foarte eficient computațional</a:t>
            </a:r>
          </a:p>
          <a:p>
            <a:pPr marL="457200" lvl="0" indent="-381000">
              <a:buClr>
                <a:srgbClr val="38761D"/>
              </a:buClr>
              <a:buSzPct val="100000"/>
              <a:buChar char="-"/>
            </a:pPr>
            <a:r>
              <a:rPr lang="en" sz="2400" dirty="0">
                <a:solidFill>
                  <a:srgbClr val="38761D"/>
                </a:solidFill>
              </a:rPr>
              <a:t>În practică, converge mult mai rapid decât sigmoida/tanh (e.g. 6x)</a:t>
            </a:r>
          </a:p>
          <a:p>
            <a:pPr marL="457200" lvl="0" indent="-3810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r>
              <a:rPr lang="en" sz="2400" b="1" dirty="0">
                <a:solidFill>
                  <a:srgbClr val="38761D"/>
                </a:solidFill>
              </a:rPr>
              <a:t>Nu se saturează</a:t>
            </a:r>
          </a:p>
        </p:txBody>
      </p:sp>
      <p:sp>
        <p:nvSpPr>
          <p:cNvPr id="518" name="Shape 518"/>
          <p:cNvSpPr txBox="1"/>
          <p:nvPr/>
        </p:nvSpPr>
        <p:spPr>
          <a:xfrm>
            <a:off x="6179196" y="4151126"/>
            <a:ext cx="2795999" cy="7177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[Mass et al., 2013]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[He et al., 2015]</a:t>
            </a:r>
          </a:p>
        </p:txBody>
      </p:sp>
      <p:sp>
        <p:nvSpPr>
          <p:cNvPr id="9" name="Shape 358"/>
          <p:cNvSpPr txBox="1"/>
          <p:nvPr/>
        </p:nvSpPr>
        <p:spPr>
          <a:xfrm>
            <a:off x="129625" y="90550"/>
            <a:ext cx="8877603" cy="73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200" dirty="0"/>
              <a:t>Funcții de activare</a:t>
            </a:r>
          </a:p>
        </p:txBody>
      </p:sp>
      <p:sp>
        <p:nvSpPr>
          <p:cNvPr id="8" name="Shape 529"/>
          <p:cNvSpPr txBox="1"/>
          <p:nvPr/>
        </p:nvSpPr>
        <p:spPr>
          <a:xfrm>
            <a:off x="4149350" y="2928042"/>
            <a:ext cx="4801800" cy="4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/>
              <a:t>Parametric Rectifier (PReLU)</a:t>
            </a:r>
          </a:p>
        </p:txBody>
      </p:sp>
      <p:cxnSp>
        <p:nvCxnSpPr>
          <p:cNvPr id="10" name="Shape 530"/>
          <p:cNvCxnSpPr/>
          <p:nvPr/>
        </p:nvCxnSpPr>
        <p:spPr>
          <a:xfrm>
            <a:off x="4114178" y="2910240"/>
            <a:ext cx="0" cy="198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1" name="Shape 5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9187" y="3472200"/>
            <a:ext cx="3305175" cy="457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9469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Shape 5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075" y="1590675"/>
            <a:ext cx="3962400" cy="1962150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Shape 542"/>
          <p:cNvSpPr txBox="1"/>
          <p:nvPr/>
        </p:nvSpPr>
        <p:spPr>
          <a:xfrm>
            <a:off x="291450" y="832764"/>
            <a:ext cx="6760499" cy="60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b="1" dirty="0"/>
              <a:t>Exponential Linear Units (ELU)</a:t>
            </a:r>
          </a:p>
        </p:txBody>
      </p:sp>
      <p:pic>
        <p:nvPicPr>
          <p:cNvPr id="543" name="Shape 5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301" y="3761154"/>
            <a:ext cx="4393586" cy="847247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Shape 544"/>
          <p:cNvSpPr txBox="1"/>
          <p:nvPr/>
        </p:nvSpPr>
        <p:spPr>
          <a:xfrm>
            <a:off x="4285180" y="1540076"/>
            <a:ext cx="4770900" cy="2012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r>
              <a:rPr lang="en" sz="2400" dirty="0">
                <a:solidFill>
                  <a:srgbClr val="38761D"/>
                </a:solidFill>
              </a:rPr>
              <a:t>Toate beneficiile ReLU</a:t>
            </a:r>
          </a:p>
          <a:p>
            <a:pPr marL="457200" lvl="0" indent="-381000">
              <a:buClr>
                <a:srgbClr val="38761D"/>
              </a:buClr>
              <a:buSzPct val="100000"/>
              <a:buChar char="-"/>
            </a:pPr>
            <a:r>
              <a:rPr lang="en" sz="2400" dirty="0">
                <a:solidFill>
                  <a:srgbClr val="38761D"/>
                </a:solidFill>
              </a:rPr>
              <a:t>Nu se saturează</a:t>
            </a:r>
          </a:p>
          <a:p>
            <a:pPr marL="457200" lvl="0" indent="-3810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r>
              <a:rPr lang="en" sz="2400" dirty="0">
                <a:solidFill>
                  <a:srgbClr val="38761D"/>
                </a:solidFill>
              </a:rPr>
              <a:t>Output aproape de medie zero 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solidFill>
                <a:srgbClr val="38761D"/>
              </a:solidFill>
            </a:endParaRPr>
          </a:p>
          <a:p>
            <a:pPr marL="457200" lvl="0" indent="-381000" rtl="0">
              <a:spcBef>
                <a:spcPts val="0"/>
              </a:spcBef>
              <a:buClr>
                <a:srgbClr val="FF0000"/>
              </a:buClr>
              <a:buSzPct val="100000"/>
              <a:buChar char="-"/>
            </a:pPr>
            <a:r>
              <a:rPr lang="en" sz="2400" dirty="0">
                <a:solidFill>
                  <a:srgbClr val="FF0000"/>
                </a:solidFill>
              </a:rPr>
              <a:t>Implică calculul exp()</a:t>
            </a:r>
          </a:p>
        </p:txBody>
      </p:sp>
      <p:sp>
        <p:nvSpPr>
          <p:cNvPr id="545" name="Shape 545"/>
          <p:cNvSpPr txBox="1"/>
          <p:nvPr/>
        </p:nvSpPr>
        <p:spPr>
          <a:xfrm>
            <a:off x="6366628" y="4424558"/>
            <a:ext cx="26406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[Clevert et al., 2015]</a:t>
            </a:r>
          </a:p>
        </p:txBody>
      </p:sp>
      <p:sp>
        <p:nvSpPr>
          <p:cNvPr id="9" name="Shape 358"/>
          <p:cNvSpPr txBox="1"/>
          <p:nvPr/>
        </p:nvSpPr>
        <p:spPr>
          <a:xfrm>
            <a:off x="129625" y="90550"/>
            <a:ext cx="8877603" cy="73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200" dirty="0"/>
              <a:t>Funcții de activare</a:t>
            </a:r>
          </a:p>
        </p:txBody>
      </p:sp>
    </p:spTree>
    <p:extLst>
      <p:ext uri="{BB962C8B-B14F-4D97-AF65-F5344CB8AC3E}">
        <p14:creationId xmlns:p14="http://schemas.microsoft.com/office/powerpoint/2010/main" val="708391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 txBox="1"/>
          <p:nvPr/>
        </p:nvSpPr>
        <p:spPr>
          <a:xfrm>
            <a:off x="90550" y="90550"/>
            <a:ext cx="8981100" cy="443523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 dirty="0"/>
              <a:t>Neuronul cu funcție de activare Maxout</a:t>
            </a:r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endParaRPr lang="en" sz="3000" dirty="0"/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3000" dirty="0"/>
              <a:t>Nu are forma generală a produsului scalar =&gt; non-liniaritate</a:t>
            </a:r>
          </a:p>
          <a:p>
            <a:pPr marL="457200" lvl="0" indent="-4191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r>
              <a:rPr lang="en" sz="3000" dirty="0">
                <a:solidFill>
                  <a:srgbClr val="38761D"/>
                </a:solidFill>
              </a:rPr>
              <a:t>Generalizează ReLU și Leaky ReLU </a:t>
            </a:r>
          </a:p>
          <a:p>
            <a:pPr marL="457200" lvl="0" indent="-419100" rtl="0">
              <a:spcBef>
                <a:spcPts val="0"/>
              </a:spcBef>
              <a:buClr>
                <a:srgbClr val="38761D"/>
              </a:buClr>
              <a:buSzPct val="100000"/>
              <a:buChar char="-"/>
            </a:pPr>
            <a:r>
              <a:rPr lang="en" sz="3000" dirty="0">
                <a:solidFill>
                  <a:srgbClr val="38761D"/>
                </a:solidFill>
              </a:rPr>
              <a:t>Liniar pe intervale! Nu se saturează!</a:t>
            </a:r>
          </a:p>
        </p:txBody>
      </p:sp>
      <p:pic>
        <p:nvPicPr>
          <p:cNvPr id="552" name="Shape 5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1900" y="2975037"/>
            <a:ext cx="5003400" cy="661702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/>
          <p:nvPr/>
        </p:nvSpPr>
        <p:spPr>
          <a:xfrm>
            <a:off x="456450" y="3665397"/>
            <a:ext cx="8283900" cy="816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Problemă: se dublează numărul de parametrii/neuroni :(</a:t>
            </a:r>
          </a:p>
        </p:txBody>
      </p:sp>
      <p:sp>
        <p:nvSpPr>
          <p:cNvPr id="554" name="Shape 554"/>
          <p:cNvSpPr txBox="1"/>
          <p:nvPr/>
        </p:nvSpPr>
        <p:spPr>
          <a:xfrm>
            <a:off x="6151421" y="4525781"/>
            <a:ext cx="27959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[Goodfellow et al., 2013]</a:t>
            </a:r>
          </a:p>
        </p:txBody>
      </p:sp>
    </p:spTree>
    <p:extLst>
      <p:ext uri="{BB962C8B-B14F-4D97-AF65-F5344CB8AC3E}">
        <p14:creationId xmlns:p14="http://schemas.microsoft.com/office/powerpoint/2010/main" val="2245323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 txBox="1"/>
          <p:nvPr/>
        </p:nvSpPr>
        <p:spPr>
          <a:xfrm>
            <a:off x="90550" y="90550"/>
            <a:ext cx="8981100" cy="73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 dirty="0"/>
              <a:t>Ce funcții de activare în practică?</a:t>
            </a:r>
          </a:p>
        </p:txBody>
      </p:sp>
      <p:sp>
        <p:nvSpPr>
          <p:cNvPr id="561" name="Shape 561"/>
          <p:cNvSpPr txBox="1"/>
          <p:nvPr/>
        </p:nvSpPr>
        <p:spPr>
          <a:xfrm>
            <a:off x="325926" y="941550"/>
            <a:ext cx="8505460" cy="33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3000" dirty="0"/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3000" dirty="0"/>
              <a:t>Utilizăm </a:t>
            </a:r>
            <a:r>
              <a:rPr lang="en" sz="3000" dirty="0">
                <a:solidFill>
                  <a:srgbClr val="38761D"/>
                </a:solidFill>
              </a:rPr>
              <a:t>ReLU</a:t>
            </a:r>
            <a:r>
              <a:rPr lang="en" sz="3000" dirty="0"/>
              <a:t>. Trebuie să avem grijă cu rata de învățare</a:t>
            </a:r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3000" dirty="0"/>
              <a:t>Putem încerca </a:t>
            </a:r>
            <a:r>
              <a:rPr lang="en" sz="3000" dirty="0">
                <a:solidFill>
                  <a:srgbClr val="BF9000"/>
                </a:solidFill>
              </a:rPr>
              <a:t>Leaky ReLU / Maxout / ELU</a:t>
            </a:r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3000" dirty="0"/>
              <a:t>Putem încerca </a:t>
            </a:r>
            <a:r>
              <a:rPr lang="en" sz="3000" dirty="0">
                <a:solidFill>
                  <a:srgbClr val="FF0000"/>
                </a:solidFill>
              </a:rPr>
              <a:t>tanh</a:t>
            </a:r>
            <a:r>
              <a:rPr lang="en" sz="3000" dirty="0"/>
              <a:t> (fără așteptări prea mari)</a:t>
            </a:r>
          </a:p>
          <a:p>
            <a:pPr marL="457200" lvl="0" indent="-419100" rtl="0">
              <a:spcBef>
                <a:spcPts val="0"/>
              </a:spcBef>
              <a:buClr>
                <a:srgbClr val="FF0000"/>
              </a:buClr>
              <a:buSzPct val="100000"/>
              <a:buChar char="-"/>
            </a:pPr>
            <a:r>
              <a:rPr lang="en" sz="3000" dirty="0" err="1">
                <a:solidFill>
                  <a:srgbClr val="FF0000"/>
                </a:solidFill>
              </a:rPr>
              <a:t>Evităm</a:t>
            </a:r>
            <a:r>
              <a:rPr lang="en" sz="3000" dirty="0">
                <a:solidFill>
                  <a:srgbClr val="FF0000"/>
                </a:solidFill>
              </a:rPr>
              <a:t> </a:t>
            </a:r>
            <a:r>
              <a:rPr lang="en" sz="3000" dirty="0" err="1">
                <a:solidFill>
                  <a:srgbClr val="FF0000"/>
                </a:solidFill>
              </a:rPr>
              <a:t>pe</a:t>
            </a:r>
            <a:r>
              <a:rPr lang="en" sz="3000" dirty="0">
                <a:solidFill>
                  <a:srgbClr val="FF0000"/>
                </a:solidFill>
              </a:rPr>
              <a:t> </a:t>
            </a:r>
            <a:r>
              <a:rPr lang="en" sz="3000" dirty="0" err="1">
                <a:solidFill>
                  <a:srgbClr val="FF0000"/>
                </a:solidFill>
              </a:rPr>
              <a:t>cât</a:t>
            </a:r>
            <a:r>
              <a:rPr lang="en" sz="3000" dirty="0">
                <a:solidFill>
                  <a:srgbClr val="FF0000"/>
                </a:solidFill>
              </a:rPr>
              <a:t> </a:t>
            </a:r>
            <a:r>
              <a:rPr lang="en" sz="3000" dirty="0" err="1">
                <a:solidFill>
                  <a:srgbClr val="FF0000"/>
                </a:solidFill>
              </a:rPr>
              <a:t>posibil</a:t>
            </a:r>
            <a:r>
              <a:rPr lang="en" sz="3000" dirty="0">
                <a:solidFill>
                  <a:srgbClr val="FF0000"/>
                </a:solidFill>
              </a:rPr>
              <a:t> </a:t>
            </a:r>
            <a:r>
              <a:rPr lang="en" sz="3000" dirty="0" err="1">
                <a:solidFill>
                  <a:srgbClr val="FF0000"/>
                </a:solidFill>
              </a:rPr>
              <a:t>sigmoida</a:t>
            </a:r>
            <a:endParaRPr lang="en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66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Shape 567"/>
          <p:cNvSpPr txBox="1"/>
          <p:nvPr/>
        </p:nvSpPr>
        <p:spPr>
          <a:xfrm>
            <a:off x="586215" y="819109"/>
            <a:ext cx="8024999" cy="3357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3000" b="1" dirty="0"/>
          </a:p>
          <a:p>
            <a:pPr lvl="0" rtl="0">
              <a:spcBef>
                <a:spcPts val="0"/>
              </a:spcBef>
              <a:buNone/>
            </a:pPr>
            <a:endParaRPr sz="4800" dirty="0"/>
          </a:p>
          <a:p>
            <a:pPr lvl="0" algn="ctr" rtl="0">
              <a:spcBef>
                <a:spcPts val="0"/>
              </a:spcBef>
              <a:buNone/>
            </a:pPr>
            <a:r>
              <a:rPr lang="en" sz="4800" dirty="0"/>
              <a:t>Preprocesarea datelor</a:t>
            </a:r>
          </a:p>
        </p:txBody>
      </p:sp>
    </p:spTree>
    <p:extLst>
      <p:ext uri="{BB962C8B-B14F-4D97-AF65-F5344CB8AC3E}">
        <p14:creationId xmlns:p14="http://schemas.microsoft.com/office/powerpoint/2010/main" val="4075553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Shape 573"/>
          <p:cNvSpPr txBox="1"/>
          <p:nvPr/>
        </p:nvSpPr>
        <p:spPr>
          <a:xfrm>
            <a:off x="258250" y="143475"/>
            <a:ext cx="7957800" cy="688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dirty="0"/>
              <a:t>Preprocesarea datelor</a:t>
            </a:r>
          </a:p>
          <a:p>
            <a:pPr lvl="0" rtl="0">
              <a:spcBef>
                <a:spcPts val="0"/>
              </a:spcBef>
              <a:buNone/>
            </a:pPr>
            <a:endParaRPr sz="3000" dirty="0"/>
          </a:p>
        </p:txBody>
      </p:sp>
      <p:pic>
        <p:nvPicPr>
          <p:cNvPr id="574" name="Shape 5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396" y="939734"/>
            <a:ext cx="7474249" cy="2573575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Shape 577"/>
          <p:cNvSpPr txBox="1"/>
          <p:nvPr/>
        </p:nvSpPr>
        <p:spPr>
          <a:xfrm>
            <a:off x="136108" y="4543082"/>
            <a:ext cx="8822276" cy="5084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1800" dirty="0"/>
              <a:t>(X este o matrice [NxD], câte un exemplu pe linie)</a:t>
            </a:r>
          </a:p>
        </p:txBody>
      </p:sp>
      <p:sp>
        <p:nvSpPr>
          <p:cNvPr id="8" name="Shape 577"/>
          <p:cNvSpPr txBox="1"/>
          <p:nvPr/>
        </p:nvSpPr>
        <p:spPr>
          <a:xfrm>
            <a:off x="2818614" y="3966310"/>
            <a:ext cx="5976594" cy="42619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>
                <a:latin typeface="Courier"/>
                <a:cs typeface="Courier"/>
              </a:rPr>
              <a:t>X = X / </a:t>
            </a:r>
            <a:r>
              <a:rPr lang="en" sz="1800" dirty="0" err="1">
                <a:latin typeface="Courier"/>
                <a:cs typeface="Courier"/>
              </a:rPr>
              <a:t>np.std</a:t>
            </a:r>
            <a:r>
              <a:rPr lang="en" sz="1800" dirty="0">
                <a:latin typeface="Courier"/>
                <a:cs typeface="Courier"/>
              </a:rPr>
              <a:t>(X, axis=0,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keepdims</a:t>
            </a:r>
            <a:r>
              <a:rPr lang="en-US" sz="1800" dirty="0">
                <a:latin typeface="Courier"/>
                <a:cs typeface="Courier"/>
              </a:rPr>
              <a:t>=True</a:t>
            </a:r>
            <a:r>
              <a:rPr lang="en" sz="1800" dirty="0">
                <a:latin typeface="Courier"/>
                <a:cs typeface="Courier"/>
              </a:rPr>
              <a:t>))</a:t>
            </a:r>
          </a:p>
        </p:txBody>
      </p:sp>
      <p:sp>
        <p:nvSpPr>
          <p:cNvPr id="9" name="Shape 577"/>
          <p:cNvSpPr txBox="1"/>
          <p:nvPr/>
        </p:nvSpPr>
        <p:spPr>
          <a:xfrm>
            <a:off x="725864" y="3515802"/>
            <a:ext cx="6796726" cy="4602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>
                <a:latin typeface="Courier"/>
                <a:cs typeface="Courier"/>
              </a:rPr>
              <a:t>X = X – </a:t>
            </a:r>
            <a:r>
              <a:rPr lang="en" sz="1800" dirty="0" err="1">
                <a:latin typeface="Courier"/>
                <a:cs typeface="Courier"/>
              </a:rPr>
              <a:t>np.mean</a:t>
            </a:r>
            <a:r>
              <a:rPr lang="en" sz="1800" dirty="0">
                <a:latin typeface="Courier"/>
                <a:cs typeface="Courier"/>
              </a:rPr>
              <a:t>(X, axis=</a:t>
            </a:r>
            <a:r>
              <a:rPr lang="en-US" sz="1800" dirty="0">
                <a:latin typeface="Courier"/>
                <a:cs typeface="Courier"/>
              </a:rPr>
              <a:t>0, </a:t>
            </a:r>
            <a:r>
              <a:rPr lang="en-US" sz="1800" dirty="0" err="1">
                <a:latin typeface="Courier"/>
                <a:cs typeface="Courier"/>
              </a:rPr>
              <a:t>keepdims</a:t>
            </a:r>
            <a:r>
              <a:rPr lang="en-US" sz="1800" dirty="0">
                <a:latin typeface="Courier"/>
                <a:cs typeface="Courier"/>
              </a:rPr>
              <a:t>=True</a:t>
            </a:r>
            <a:r>
              <a:rPr lang="en" sz="1800" dirty="0">
                <a:latin typeface="Courier"/>
                <a:cs typeface="Courier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673597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/>
          <p:nvPr/>
        </p:nvSpPr>
        <p:spPr>
          <a:xfrm>
            <a:off x="90550" y="90550"/>
            <a:ext cx="8981100" cy="73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000" b="1" dirty="0" err="1"/>
              <a:t>Pentru</a:t>
            </a:r>
            <a:r>
              <a:rPr lang="en-US" sz="3000" b="1" dirty="0"/>
              <a:t> </a:t>
            </a:r>
            <a:r>
              <a:rPr lang="en-US" sz="3000" b="1" dirty="0" err="1"/>
              <a:t>imagini</a:t>
            </a:r>
            <a:r>
              <a:rPr lang="en-US" sz="3000" b="1" dirty="0"/>
              <a:t> </a:t>
            </a:r>
            <a:r>
              <a:rPr lang="en-US" sz="3000" b="1" dirty="0" err="1"/>
              <a:t>este</a:t>
            </a:r>
            <a:r>
              <a:rPr lang="en-US" sz="3000" b="1" dirty="0"/>
              <a:t> </a:t>
            </a:r>
            <a:r>
              <a:rPr lang="en-US" sz="3000" b="1" dirty="0" err="1"/>
              <a:t>suficient</a:t>
            </a:r>
            <a:r>
              <a:rPr lang="en-US" sz="3000" b="1" dirty="0"/>
              <a:t> </a:t>
            </a:r>
            <a:r>
              <a:rPr lang="en-US" sz="3000" b="1" dirty="0" err="1"/>
              <a:t>să</a:t>
            </a:r>
            <a:r>
              <a:rPr lang="en-US" sz="3000" b="1" dirty="0"/>
              <a:t> </a:t>
            </a:r>
            <a:r>
              <a:rPr lang="en-US" sz="3000" b="1" dirty="0" err="1"/>
              <a:t>centrăm</a:t>
            </a:r>
            <a:r>
              <a:rPr lang="en-US" sz="3000" b="1" dirty="0"/>
              <a:t> </a:t>
            </a:r>
            <a:r>
              <a:rPr lang="en-US" sz="3000" b="1" dirty="0" err="1"/>
              <a:t>datele</a:t>
            </a:r>
            <a:endParaRPr lang="en" sz="3000" dirty="0"/>
          </a:p>
        </p:txBody>
      </p:sp>
      <p:sp>
        <p:nvSpPr>
          <p:cNvPr id="594" name="Shape 594"/>
          <p:cNvSpPr txBox="1"/>
          <p:nvPr/>
        </p:nvSpPr>
        <p:spPr>
          <a:xfrm>
            <a:off x="251677" y="1672281"/>
            <a:ext cx="8818199" cy="2062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3000" dirty="0"/>
              <a:t>Scădem imaginea medie</a:t>
            </a:r>
            <a:r>
              <a:rPr lang="en" sz="2400" dirty="0"/>
              <a:t> </a:t>
            </a:r>
            <a:r>
              <a:rPr lang="en" sz="2400" dirty="0">
                <a:solidFill>
                  <a:srgbClr val="999999"/>
                </a:solidFill>
              </a:rPr>
              <a:t>(e.g. AlexNet)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	(imaginea medie = matrice [32,32,3])</a:t>
            </a:r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3000" dirty="0"/>
              <a:t>Scădem media pe fiecare canal </a:t>
            </a:r>
            <a:r>
              <a:rPr lang="en" sz="2400" dirty="0">
                <a:solidFill>
                  <a:srgbClr val="999999"/>
                </a:solidFill>
              </a:rPr>
              <a:t>(e.g. VGGNet)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	(media pe fiecare canal = 3 numere)</a:t>
            </a:r>
          </a:p>
        </p:txBody>
      </p:sp>
      <p:sp>
        <p:nvSpPr>
          <p:cNvPr id="595" name="Shape 595"/>
          <p:cNvSpPr txBox="1"/>
          <p:nvPr/>
        </p:nvSpPr>
        <p:spPr>
          <a:xfrm>
            <a:off x="351376" y="1180957"/>
            <a:ext cx="8616775" cy="51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Considerând setul de date CIFAR-10 cu imagini de [32,32,3]</a:t>
            </a:r>
          </a:p>
        </p:txBody>
      </p:sp>
      <p:sp>
        <p:nvSpPr>
          <p:cNvPr id="596" name="Shape 596"/>
          <p:cNvSpPr txBox="1"/>
          <p:nvPr/>
        </p:nvSpPr>
        <p:spPr>
          <a:xfrm>
            <a:off x="456134" y="3578103"/>
            <a:ext cx="7720711" cy="7008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Nu este o practică comună să normalizăm imaginile</a:t>
            </a:r>
          </a:p>
        </p:txBody>
      </p:sp>
    </p:spTree>
    <p:extLst>
      <p:ext uri="{BB962C8B-B14F-4D97-AF65-F5344CB8AC3E}">
        <p14:creationId xmlns:p14="http://schemas.microsoft.com/office/powerpoint/2010/main" val="18271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Shape 602"/>
          <p:cNvSpPr txBox="1"/>
          <p:nvPr/>
        </p:nvSpPr>
        <p:spPr>
          <a:xfrm>
            <a:off x="576442" y="799568"/>
            <a:ext cx="8024999" cy="3357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3000" b="1" dirty="0"/>
          </a:p>
          <a:p>
            <a:pPr lvl="0" rtl="0">
              <a:spcBef>
                <a:spcPts val="0"/>
              </a:spcBef>
              <a:buNone/>
            </a:pPr>
            <a:endParaRPr sz="4800" dirty="0"/>
          </a:p>
          <a:p>
            <a:pPr lvl="0" algn="ctr" rtl="0">
              <a:spcBef>
                <a:spcPts val="0"/>
              </a:spcBef>
              <a:buNone/>
            </a:pPr>
            <a:r>
              <a:rPr lang="en" sz="4800" dirty="0"/>
              <a:t>Inițializarea ponderilor</a:t>
            </a:r>
          </a:p>
        </p:txBody>
      </p:sp>
    </p:spTree>
    <p:extLst>
      <p:ext uri="{BB962C8B-B14F-4D97-AF65-F5344CB8AC3E}">
        <p14:creationId xmlns:p14="http://schemas.microsoft.com/office/powerpoint/2010/main" val="7345674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Shape 608"/>
          <p:cNvSpPr txBox="1"/>
          <p:nvPr/>
        </p:nvSpPr>
        <p:spPr>
          <a:xfrm>
            <a:off x="509212" y="282325"/>
            <a:ext cx="8160299" cy="4070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76200" lvl="0" algn="ctr" rtl="0">
              <a:spcBef>
                <a:spcPts val="0"/>
              </a:spcBef>
              <a:buSzPct val="100000"/>
            </a:pPr>
            <a:r>
              <a:rPr lang="en" sz="2800" dirty="0"/>
              <a:t>Ce se întâmplă dacă inițializăm W=0?</a:t>
            </a:r>
          </a:p>
        </p:txBody>
      </p:sp>
      <p:pic>
        <p:nvPicPr>
          <p:cNvPr id="609" name="Shape 6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528" y="1410575"/>
            <a:ext cx="4236775" cy="29018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36249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Shape 622"/>
          <p:cNvSpPr txBox="1"/>
          <p:nvPr/>
        </p:nvSpPr>
        <p:spPr>
          <a:xfrm>
            <a:off x="655750" y="300550"/>
            <a:ext cx="7641300" cy="23701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76200" lvl="0" algn="ctr" rtl="0">
              <a:spcBef>
                <a:spcPts val="0"/>
              </a:spcBef>
              <a:buSzPct val="100000"/>
            </a:pPr>
            <a:r>
              <a:rPr lang="en" sz="2800" dirty="0"/>
              <a:t>O primă idee: Inițializăm cu numere aleatorii aproape de zero</a:t>
            </a:r>
          </a:p>
          <a:p>
            <a:pPr marL="76200" lvl="0" rtl="0">
              <a:spcBef>
                <a:spcPts val="0"/>
              </a:spcBef>
              <a:buSzPct val="100000"/>
            </a:pPr>
            <a:endParaRPr lang="en" sz="2400" b="1" dirty="0"/>
          </a:p>
          <a:p>
            <a:pPr marL="76200" lvl="0">
              <a:buSzPct val="100000"/>
            </a:pPr>
            <a:r>
              <a:rPr lang="en" sz="2400" dirty="0">
                <a:latin typeface="Courier"/>
                <a:cs typeface="Courier"/>
              </a:rPr>
              <a:t>W = </a:t>
            </a:r>
            <a:r>
              <a:rPr lang="en" sz="2400" dirty="0" err="1">
                <a:latin typeface="Courier"/>
                <a:cs typeface="Courier"/>
              </a:rPr>
              <a:t>np.random.normal</a:t>
            </a:r>
            <a:r>
              <a:rPr lang="en" sz="2400" dirty="0">
                <a:latin typeface="Courier"/>
                <a:cs typeface="Courier"/>
              </a:rPr>
              <a:t>(0, 0.01, (N,D))</a:t>
            </a:r>
            <a:endParaRPr lang="en" sz="2400" b="1" dirty="0"/>
          </a:p>
          <a:p>
            <a:pPr marL="0" lvl="0" indent="0" rtl="0">
              <a:spcBef>
                <a:spcPts val="0"/>
              </a:spcBef>
              <a:buNone/>
            </a:pPr>
            <a:r>
              <a:rPr lang="en" sz="2400" dirty="0"/>
              <a:t>(distribuție normală de medie zero și dispersie 0.01)</a:t>
            </a:r>
          </a:p>
        </p:txBody>
      </p:sp>
      <p:sp>
        <p:nvSpPr>
          <p:cNvPr id="624" name="Shape 624"/>
          <p:cNvSpPr txBox="1"/>
          <p:nvPr/>
        </p:nvSpPr>
        <p:spPr>
          <a:xfrm>
            <a:off x="655750" y="2670725"/>
            <a:ext cx="7960712" cy="202827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Funcționează ~bine pentru rețele mici, dar poate conduce la distribuții neomogene ale funcțiilor de activare din </a:t>
            </a:r>
            <a:r>
              <a:rPr lang="en" sz="2400" dirty="0" err="1">
                <a:solidFill>
                  <a:srgbClr val="FF0000"/>
                </a:solidFill>
              </a:rPr>
              <a:t>straturile</a:t>
            </a:r>
            <a:r>
              <a:rPr lang="en" sz="2400" dirty="0">
                <a:solidFill>
                  <a:srgbClr val="FF0000"/>
                </a:solidFill>
              </a:rPr>
              <a:t> unei rețele.</a:t>
            </a:r>
          </a:p>
          <a:p>
            <a:r>
              <a:rPr lang="en" sz="2400" dirty="0">
                <a:solidFill>
                  <a:srgbClr val="FF0000"/>
                </a:solidFill>
              </a:rPr>
              <a:t>Aproape toți neuronii se saturează complet, fie spre -1 fie spre 1. Gradienții vor fi zero.</a:t>
            </a:r>
          </a:p>
          <a:p>
            <a:pPr lvl="0">
              <a:spcBef>
                <a:spcPts val="0"/>
              </a:spcBef>
              <a:buNone/>
            </a:pPr>
            <a:endParaRPr lang="en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40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Shape 1043"/>
          <p:cNvSpPr txBox="1"/>
          <p:nvPr/>
        </p:nvSpPr>
        <p:spPr>
          <a:xfrm>
            <a:off x="273377" y="857652"/>
            <a:ext cx="8672660" cy="4101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76200">
              <a:buSzPct val="100000"/>
            </a:pPr>
            <a:r>
              <a:rPr lang="en" sz="2200" dirty="0" err="1">
                <a:solidFill>
                  <a:srgbClr val="0000FF"/>
                </a:solidFill>
                <a:latin typeface="Courier"/>
                <a:cs typeface="Courier"/>
              </a:rPr>
              <a:t>def</a:t>
            </a:r>
            <a:r>
              <a:rPr lang="en" sz="2200" dirty="0">
                <a:latin typeface="Courier"/>
                <a:cs typeface="Courier"/>
              </a:rPr>
              <a:t> GD(W0, X, goal, </a:t>
            </a:r>
            <a:r>
              <a:rPr lang="en" sz="2200" dirty="0" err="1">
                <a:latin typeface="Courier"/>
                <a:cs typeface="Courier"/>
              </a:rPr>
              <a:t>learningRate</a:t>
            </a:r>
            <a:r>
              <a:rPr lang="en" sz="2200" dirty="0">
                <a:latin typeface="Courier"/>
                <a:cs typeface="Courier"/>
              </a:rPr>
              <a:t>):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</a:t>
            </a:r>
            <a:r>
              <a:rPr lang="en" sz="2200" dirty="0" err="1">
                <a:latin typeface="Courier"/>
                <a:cs typeface="Courier"/>
              </a:rPr>
              <a:t>perfGoalNotMet</a:t>
            </a:r>
            <a:r>
              <a:rPr lang="en" sz="2200" dirty="0">
                <a:latin typeface="Courier"/>
                <a:cs typeface="Courier"/>
              </a:rPr>
              <a:t> = true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W = W0</a:t>
            </a:r>
          </a:p>
          <a:p>
            <a:pPr marL="76200">
              <a:buSzPct val="100000"/>
            </a:pPr>
            <a:endParaRPr lang="en" sz="2200" dirty="0">
              <a:latin typeface="Courier"/>
              <a:cs typeface="Courier"/>
            </a:endParaRPr>
          </a:p>
          <a:p>
            <a:pPr marL="76200">
              <a:buSzPct val="100000"/>
            </a:pPr>
            <a:r>
              <a:rPr lang="en" sz="2200" dirty="0">
                <a:solidFill>
                  <a:srgbClr val="0000FF"/>
                </a:solidFill>
                <a:latin typeface="Courier"/>
                <a:cs typeface="Courier"/>
              </a:rPr>
              <a:t>   while</a:t>
            </a:r>
            <a:r>
              <a:rPr lang="en" sz="2200" dirty="0">
                <a:latin typeface="Courier"/>
                <a:cs typeface="Courier"/>
              </a:rPr>
              <a:t> </a:t>
            </a:r>
            <a:r>
              <a:rPr lang="en" sz="2200" dirty="0" err="1">
                <a:latin typeface="Courier"/>
                <a:cs typeface="Courier"/>
              </a:rPr>
              <a:t>perfGoalNotMet</a:t>
            </a:r>
            <a:r>
              <a:rPr lang="en" sz="2200" dirty="0">
                <a:latin typeface="Courier"/>
                <a:cs typeface="Courier"/>
              </a:rPr>
              <a:t>: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gradient = </a:t>
            </a:r>
            <a:r>
              <a:rPr lang="en" sz="2200" dirty="0" err="1">
                <a:latin typeface="Courier"/>
                <a:cs typeface="Courier"/>
              </a:rPr>
              <a:t>eval_gradient</a:t>
            </a:r>
            <a:r>
              <a:rPr lang="en" sz="2200" dirty="0">
                <a:latin typeface="Courier"/>
                <a:cs typeface="Courier"/>
              </a:rPr>
              <a:t>(X, W)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</a:t>
            </a:r>
            <a:r>
              <a:rPr lang="en" sz="2200" dirty="0" err="1">
                <a:latin typeface="Courier"/>
                <a:cs typeface="Courier"/>
              </a:rPr>
              <a:t>W_old</a:t>
            </a:r>
            <a:r>
              <a:rPr lang="en" sz="2200" dirty="0">
                <a:latin typeface="Courier"/>
                <a:cs typeface="Courier"/>
              </a:rPr>
              <a:t> = W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W = W </a:t>
            </a:r>
            <a:r>
              <a:rPr lang="mr-IN" sz="2200" dirty="0">
                <a:latin typeface="Courier"/>
                <a:cs typeface="Courier"/>
              </a:rPr>
              <a:t>–</a:t>
            </a:r>
            <a:r>
              <a:rPr lang="en" sz="2200" dirty="0">
                <a:latin typeface="Courier"/>
                <a:cs typeface="Courier"/>
              </a:rPr>
              <a:t> learningRate * gradient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</a:t>
            </a:r>
            <a:r>
              <a:rPr lang="en" sz="2200" dirty="0" err="1">
                <a:latin typeface="Courier"/>
                <a:cs typeface="Courier"/>
              </a:rPr>
              <a:t>perfGoalNotMet</a:t>
            </a:r>
            <a:r>
              <a:rPr lang="en" sz="2200" dirty="0">
                <a:latin typeface="Courier"/>
                <a:cs typeface="Courier"/>
              </a:rPr>
              <a:t> = sum(abs(W - </a:t>
            </a:r>
            <a:r>
              <a:rPr lang="en" sz="2200" dirty="0" err="1">
                <a:latin typeface="Courier"/>
                <a:cs typeface="Courier"/>
              </a:rPr>
              <a:t>W_old</a:t>
            </a:r>
            <a:r>
              <a:rPr lang="en" sz="2200" dirty="0">
                <a:latin typeface="Courier"/>
                <a:cs typeface="Courier"/>
              </a:rPr>
              <a:t>)) &gt; goal</a:t>
            </a:r>
          </a:p>
          <a:p>
            <a:pPr marL="76200">
              <a:buSzPct val="100000"/>
            </a:pPr>
            <a:endParaRPr lang="en" sz="2200" dirty="0">
              <a:solidFill>
                <a:srgbClr val="0000FF"/>
              </a:solidFill>
              <a:latin typeface="Courier"/>
              <a:cs typeface="Courier"/>
            </a:endParaRPr>
          </a:p>
        </p:txBody>
      </p:sp>
      <p:sp>
        <p:nvSpPr>
          <p:cNvPr id="1040" name="Shape 1040"/>
          <p:cNvSpPr txBox="1"/>
          <p:nvPr/>
        </p:nvSpPr>
        <p:spPr>
          <a:xfrm>
            <a:off x="377210" y="92352"/>
            <a:ext cx="8475600" cy="7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000" dirty="0" err="1"/>
              <a:t>Algorimtul</a:t>
            </a:r>
            <a:r>
              <a:rPr lang="en-US" sz="3000" dirty="0"/>
              <a:t> </a:t>
            </a:r>
            <a:r>
              <a:rPr lang="en-US" sz="3000" dirty="0" err="1"/>
              <a:t>coborârii</a:t>
            </a:r>
            <a:r>
              <a:rPr lang="en-US" sz="3000" dirty="0"/>
              <a:t> </a:t>
            </a:r>
            <a:r>
              <a:rPr lang="en-US" sz="3000" dirty="0" err="1"/>
              <a:t>pe</a:t>
            </a:r>
            <a:r>
              <a:rPr lang="en-US" sz="3000" dirty="0"/>
              <a:t> gradient (</a:t>
            </a:r>
            <a:r>
              <a:rPr lang="en-US" sz="3000" dirty="0">
                <a:solidFill>
                  <a:schemeClr val="tx1"/>
                </a:solidFill>
              </a:rPr>
              <a:t>Python</a:t>
            </a:r>
            <a:r>
              <a:rPr lang="en-US" sz="3000" dirty="0"/>
              <a:t>)</a:t>
            </a:r>
            <a:endParaRPr lang="en" sz="3000" dirty="0"/>
          </a:p>
        </p:txBody>
      </p:sp>
    </p:spTree>
    <p:extLst>
      <p:ext uri="{BB962C8B-B14F-4D97-AF65-F5344CB8AC3E}">
        <p14:creationId xmlns:p14="http://schemas.microsoft.com/office/powerpoint/2010/main" val="375422302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Shape 702"/>
          <p:cNvSpPr txBox="1"/>
          <p:nvPr/>
        </p:nvSpPr>
        <p:spPr>
          <a:xfrm>
            <a:off x="181250" y="77725"/>
            <a:ext cx="8333400" cy="66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 dirty="0"/>
              <a:t>A doua abordare: Inițializare Xavier</a:t>
            </a:r>
          </a:p>
        </p:txBody>
      </p:sp>
      <p:sp>
        <p:nvSpPr>
          <p:cNvPr id="703" name="Shape 703"/>
          <p:cNvSpPr txBox="1"/>
          <p:nvPr/>
        </p:nvSpPr>
        <p:spPr>
          <a:xfrm>
            <a:off x="328429" y="758322"/>
            <a:ext cx="8493183" cy="3490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000" dirty="0">
                <a:solidFill>
                  <a:schemeClr val="tx1"/>
                </a:solidFill>
              </a:rPr>
              <a:t>Probleme cu alegerea ponderilor inițiale:</a:t>
            </a:r>
          </a:p>
          <a:p>
            <a:pPr lvl="0"/>
            <a:r>
              <a:rPr lang="en" sz="2000" dirty="0">
                <a:solidFill>
                  <a:srgbClr val="FF0000"/>
                </a:solidFill>
              </a:rPr>
              <a:t>- Dacă sunt prea mici, semnalul care se propragă în rețea se diminuează cu fiecare nivel și devine prea mic pentru a fi util</a:t>
            </a:r>
          </a:p>
          <a:p>
            <a:pPr lvl="0"/>
            <a:r>
              <a:rPr lang="en" sz="2000" dirty="0">
                <a:solidFill>
                  <a:srgbClr val="FF0000"/>
                </a:solidFill>
              </a:rPr>
              <a:t>- Dacă sunt prea mari, semnalul care se propragă în rețea crește cu fiecare nivel până când devine prea mare pentru a fi util</a:t>
            </a:r>
          </a:p>
          <a:p>
            <a:pPr lvl="0"/>
            <a:endParaRPr lang="en" sz="2000" dirty="0"/>
          </a:p>
          <a:p>
            <a:pPr lvl="0"/>
            <a:r>
              <a:rPr lang="en" sz="2000" dirty="0"/>
              <a:t>Inițializarea Xavier ne asigură că ponderile au magnitudinea potrivită, păstrând semnalul într-un interval rezonabil. </a:t>
            </a:r>
          </a:p>
          <a:p>
            <a:pPr lvl="0"/>
            <a:r>
              <a:rPr lang="en" sz="2000" dirty="0"/>
              <a:t>Ponderile inițiale provin dintr-o distribuție normală de medie 0 și o dispresie dată de numărul de perceptroni de pe stratul anterior / posterior:</a:t>
            </a:r>
          </a:p>
          <a:p>
            <a:pPr lvl="0"/>
            <a:endParaRPr lang="en" sz="2000" dirty="0"/>
          </a:p>
          <a:p>
            <a:pPr lvl="0"/>
            <a:endParaRPr lang="en" sz="2000" dirty="0"/>
          </a:p>
        </p:txBody>
      </p:sp>
      <p:sp>
        <p:nvSpPr>
          <p:cNvPr id="704" name="Shape 704"/>
          <p:cNvSpPr txBox="1"/>
          <p:nvPr/>
        </p:nvSpPr>
        <p:spPr>
          <a:xfrm>
            <a:off x="6084833" y="4524301"/>
            <a:ext cx="2887200" cy="500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[Glorot and Bengio, 2010]</a:t>
            </a:r>
          </a:p>
        </p:txBody>
      </p:sp>
      <p:pic>
        <p:nvPicPr>
          <p:cNvPr id="2" name="Picture 1" descr="Screen Shot 2016-12-13 at 5.28.0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9364" y="3962685"/>
            <a:ext cx="2973307" cy="88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419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Shape 702"/>
          <p:cNvSpPr txBox="1"/>
          <p:nvPr/>
        </p:nvSpPr>
        <p:spPr>
          <a:xfrm>
            <a:off x="415706" y="77725"/>
            <a:ext cx="8333400" cy="66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 dirty="0"/>
              <a:t>Normalizarea Batch</a:t>
            </a:r>
          </a:p>
        </p:txBody>
      </p:sp>
      <p:sp>
        <p:nvSpPr>
          <p:cNvPr id="703" name="Shape 703"/>
          <p:cNvSpPr txBox="1"/>
          <p:nvPr/>
        </p:nvSpPr>
        <p:spPr>
          <a:xfrm>
            <a:off x="510835" y="802119"/>
            <a:ext cx="8310777" cy="8781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 dirty="0"/>
              <a:t>Vrem activări normale de medie 0 și dispersie 1? </a:t>
            </a:r>
          </a:p>
          <a:p>
            <a:pPr lvl="0">
              <a:spcBef>
                <a:spcPts val="0"/>
              </a:spcBef>
              <a:buNone/>
            </a:pPr>
            <a:r>
              <a:rPr lang="en" sz="2000" dirty="0"/>
              <a:t>Le transformăm a.î. să devină așa.</a:t>
            </a:r>
          </a:p>
        </p:txBody>
      </p:sp>
      <p:sp>
        <p:nvSpPr>
          <p:cNvPr id="704" name="Shape 704"/>
          <p:cNvSpPr txBox="1"/>
          <p:nvPr/>
        </p:nvSpPr>
        <p:spPr>
          <a:xfrm>
            <a:off x="6084833" y="4524301"/>
            <a:ext cx="2887200" cy="500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[Ioffe and Szegedy, 2015]</a:t>
            </a:r>
          </a:p>
        </p:txBody>
      </p:sp>
      <p:sp>
        <p:nvSpPr>
          <p:cNvPr id="705" name="Shape 705"/>
          <p:cNvSpPr txBox="1"/>
          <p:nvPr/>
        </p:nvSpPr>
        <p:spPr>
          <a:xfrm>
            <a:off x="531716" y="1822734"/>
            <a:ext cx="7352053" cy="783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/>
              <a:t>Considerăm activările pe un anumit strat pentru un mini-batch. Pentru a transforma fiecare dimensiune aplicăm:</a:t>
            </a:r>
          </a:p>
        </p:txBody>
      </p:sp>
      <p:pic>
        <p:nvPicPr>
          <p:cNvPr id="706" name="Shape 7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7143" y="3084725"/>
            <a:ext cx="2876550" cy="942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1262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5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Shape 702"/>
          <p:cNvSpPr txBox="1"/>
          <p:nvPr/>
        </p:nvSpPr>
        <p:spPr>
          <a:xfrm>
            <a:off x="415706" y="77725"/>
            <a:ext cx="8333400" cy="66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 dirty="0"/>
              <a:t>Normalizarea Batch</a:t>
            </a:r>
          </a:p>
        </p:txBody>
      </p:sp>
      <p:sp>
        <p:nvSpPr>
          <p:cNvPr id="703" name="Shape 703"/>
          <p:cNvSpPr txBox="1"/>
          <p:nvPr/>
        </p:nvSpPr>
        <p:spPr>
          <a:xfrm>
            <a:off x="510835" y="802119"/>
            <a:ext cx="8310777" cy="8781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 dirty="0"/>
              <a:t>Vrem activări normale de medie 0 și dispersie 1? </a:t>
            </a:r>
          </a:p>
          <a:p>
            <a:pPr lvl="0">
              <a:spcBef>
                <a:spcPts val="0"/>
              </a:spcBef>
              <a:buNone/>
            </a:pPr>
            <a:r>
              <a:rPr lang="en" sz="2000" dirty="0"/>
              <a:t>Le transformăm a.î. să devină așa.</a:t>
            </a:r>
          </a:p>
        </p:txBody>
      </p:sp>
      <p:sp>
        <p:nvSpPr>
          <p:cNvPr id="704" name="Shape 704"/>
          <p:cNvSpPr txBox="1"/>
          <p:nvPr/>
        </p:nvSpPr>
        <p:spPr>
          <a:xfrm>
            <a:off x="6084833" y="4524301"/>
            <a:ext cx="2887200" cy="500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[Ioffe and Szegedy, 2015]</a:t>
            </a:r>
          </a:p>
        </p:txBody>
      </p:sp>
      <p:pic>
        <p:nvPicPr>
          <p:cNvPr id="7" name="Shape 7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2174" y="3482931"/>
            <a:ext cx="2876550" cy="94297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8" name="Shape 717"/>
          <p:cNvSpPr/>
          <p:nvPr/>
        </p:nvSpPr>
        <p:spPr>
          <a:xfrm>
            <a:off x="765025" y="1939950"/>
            <a:ext cx="2040000" cy="20673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 dirty="0"/>
              <a:t>X</a:t>
            </a:r>
          </a:p>
        </p:txBody>
      </p:sp>
      <p:sp>
        <p:nvSpPr>
          <p:cNvPr id="9" name="Shape 718"/>
          <p:cNvSpPr txBox="1"/>
          <p:nvPr/>
        </p:nvSpPr>
        <p:spPr>
          <a:xfrm>
            <a:off x="182150" y="2632100"/>
            <a:ext cx="500999" cy="500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N</a:t>
            </a:r>
          </a:p>
        </p:txBody>
      </p:sp>
      <p:sp>
        <p:nvSpPr>
          <p:cNvPr id="10" name="Shape 719"/>
          <p:cNvSpPr txBox="1"/>
          <p:nvPr/>
        </p:nvSpPr>
        <p:spPr>
          <a:xfrm>
            <a:off x="1534525" y="4077750"/>
            <a:ext cx="500999" cy="500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D</a:t>
            </a:r>
          </a:p>
        </p:txBody>
      </p:sp>
      <p:cxnSp>
        <p:nvCxnSpPr>
          <p:cNvPr id="11" name="Shape 720"/>
          <p:cNvCxnSpPr/>
          <p:nvPr/>
        </p:nvCxnSpPr>
        <p:spPr>
          <a:xfrm rot="10800000">
            <a:off x="2638775" y="1976425"/>
            <a:ext cx="0" cy="2012699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2" name="Shape 721"/>
          <p:cNvSpPr txBox="1"/>
          <p:nvPr/>
        </p:nvSpPr>
        <p:spPr>
          <a:xfrm>
            <a:off x="2947525" y="1681550"/>
            <a:ext cx="5285699" cy="764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1. Calculăm media empirică și dispersia pentru fiecare dimensiune (independent)</a:t>
            </a:r>
          </a:p>
        </p:txBody>
      </p:sp>
      <p:cxnSp>
        <p:nvCxnSpPr>
          <p:cNvPr id="13" name="Shape 722"/>
          <p:cNvCxnSpPr/>
          <p:nvPr/>
        </p:nvCxnSpPr>
        <p:spPr>
          <a:xfrm>
            <a:off x="3087475" y="2959950"/>
            <a:ext cx="34244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4" name="Shape 723"/>
          <p:cNvSpPr txBox="1"/>
          <p:nvPr/>
        </p:nvSpPr>
        <p:spPr>
          <a:xfrm>
            <a:off x="4805450" y="2989700"/>
            <a:ext cx="2459100" cy="45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2. Normalizăm</a:t>
            </a:r>
          </a:p>
        </p:txBody>
      </p:sp>
      <p:cxnSp>
        <p:nvCxnSpPr>
          <p:cNvPr id="15" name="Shape 724"/>
          <p:cNvCxnSpPr/>
          <p:nvPr/>
        </p:nvCxnSpPr>
        <p:spPr>
          <a:xfrm rot="10800000">
            <a:off x="2333975" y="1976425"/>
            <a:ext cx="0" cy="2012699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triangle" w="lg" len="lg"/>
            <a:tailEnd type="triangle" w="lg" len="lg"/>
          </a:ln>
        </p:spPr>
      </p:cxnSp>
      <p:cxnSp>
        <p:nvCxnSpPr>
          <p:cNvPr id="16" name="Shape 725"/>
          <p:cNvCxnSpPr/>
          <p:nvPr/>
        </p:nvCxnSpPr>
        <p:spPr>
          <a:xfrm rot="10800000">
            <a:off x="2029175" y="1976425"/>
            <a:ext cx="0" cy="2012699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triangl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1894650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3" name="Shape 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4941" y="3080212"/>
            <a:ext cx="2876550" cy="942975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734" name="Shape 734"/>
          <p:cNvSpPr/>
          <p:nvPr/>
        </p:nvSpPr>
        <p:spPr>
          <a:xfrm>
            <a:off x="755925" y="1134200"/>
            <a:ext cx="1548299" cy="3369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735" name="Shape 735"/>
          <p:cNvSpPr/>
          <p:nvPr/>
        </p:nvSpPr>
        <p:spPr>
          <a:xfrm>
            <a:off x="755925" y="1671509"/>
            <a:ext cx="1548299" cy="3369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BN</a:t>
            </a:r>
          </a:p>
        </p:txBody>
      </p:sp>
      <p:cxnSp>
        <p:nvCxnSpPr>
          <p:cNvPr id="736" name="Shape 736"/>
          <p:cNvCxnSpPr>
            <a:stCxn id="734" idx="2"/>
          </p:cNvCxnSpPr>
          <p:nvPr/>
        </p:nvCxnSpPr>
        <p:spPr>
          <a:xfrm>
            <a:off x="1530074" y="1471100"/>
            <a:ext cx="0" cy="18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37" name="Shape 737"/>
          <p:cNvSpPr/>
          <p:nvPr/>
        </p:nvSpPr>
        <p:spPr>
          <a:xfrm>
            <a:off x="755925" y="2174247"/>
            <a:ext cx="1548299" cy="3369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tanh</a:t>
            </a:r>
          </a:p>
        </p:txBody>
      </p:sp>
      <p:cxnSp>
        <p:nvCxnSpPr>
          <p:cNvPr id="738" name="Shape 738"/>
          <p:cNvCxnSpPr/>
          <p:nvPr/>
        </p:nvCxnSpPr>
        <p:spPr>
          <a:xfrm>
            <a:off x="1530075" y="763100"/>
            <a:ext cx="0" cy="37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39" name="Shape 739"/>
          <p:cNvCxnSpPr/>
          <p:nvPr/>
        </p:nvCxnSpPr>
        <p:spPr>
          <a:xfrm>
            <a:off x="1530075" y="2004500"/>
            <a:ext cx="0" cy="1820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40" name="Shape 740"/>
          <p:cNvSpPr/>
          <p:nvPr/>
        </p:nvSpPr>
        <p:spPr>
          <a:xfrm>
            <a:off x="755925" y="2756600"/>
            <a:ext cx="1548299" cy="3369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FC</a:t>
            </a:r>
          </a:p>
        </p:txBody>
      </p:sp>
      <p:sp>
        <p:nvSpPr>
          <p:cNvPr id="741" name="Shape 741"/>
          <p:cNvSpPr/>
          <p:nvPr/>
        </p:nvSpPr>
        <p:spPr>
          <a:xfrm>
            <a:off x="755925" y="3293909"/>
            <a:ext cx="1548299" cy="3369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BN</a:t>
            </a:r>
          </a:p>
        </p:txBody>
      </p:sp>
      <p:cxnSp>
        <p:nvCxnSpPr>
          <p:cNvPr id="742" name="Shape 742"/>
          <p:cNvCxnSpPr>
            <a:stCxn id="740" idx="2"/>
          </p:cNvCxnSpPr>
          <p:nvPr/>
        </p:nvCxnSpPr>
        <p:spPr>
          <a:xfrm>
            <a:off x="1530074" y="3093500"/>
            <a:ext cx="0" cy="18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43" name="Shape 743"/>
          <p:cNvCxnSpPr/>
          <p:nvPr/>
        </p:nvCxnSpPr>
        <p:spPr>
          <a:xfrm>
            <a:off x="1530075" y="2528792"/>
            <a:ext cx="0" cy="2306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44" name="Shape 744"/>
          <p:cNvCxnSpPr/>
          <p:nvPr/>
        </p:nvCxnSpPr>
        <p:spPr>
          <a:xfrm>
            <a:off x="1530075" y="3626900"/>
            <a:ext cx="0" cy="1820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45" name="Shape 745"/>
          <p:cNvSpPr/>
          <p:nvPr/>
        </p:nvSpPr>
        <p:spPr>
          <a:xfrm>
            <a:off x="755925" y="3796647"/>
            <a:ext cx="1548299" cy="3369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tanh</a:t>
            </a:r>
          </a:p>
        </p:txBody>
      </p:sp>
      <p:cxnSp>
        <p:nvCxnSpPr>
          <p:cNvPr id="746" name="Shape 746"/>
          <p:cNvCxnSpPr>
            <a:stCxn id="745" idx="2"/>
          </p:cNvCxnSpPr>
          <p:nvPr/>
        </p:nvCxnSpPr>
        <p:spPr>
          <a:xfrm>
            <a:off x="1530074" y="4133547"/>
            <a:ext cx="0" cy="23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47" name="Shape 747"/>
          <p:cNvSpPr txBox="1"/>
          <p:nvPr/>
        </p:nvSpPr>
        <p:spPr>
          <a:xfrm>
            <a:off x="1345487" y="4228340"/>
            <a:ext cx="14208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748" name="Shape 748"/>
          <p:cNvSpPr txBox="1"/>
          <p:nvPr/>
        </p:nvSpPr>
        <p:spPr>
          <a:xfrm>
            <a:off x="3480083" y="1127150"/>
            <a:ext cx="4755379" cy="175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>
                <a:solidFill>
                  <a:srgbClr val="38761D"/>
                </a:solidFill>
              </a:rPr>
              <a:t>Se inserează de obicei după straturile “fully connected” sau după cele convoluționale, înainte de non-liniarități.</a:t>
            </a:r>
          </a:p>
        </p:txBody>
      </p:sp>
      <p:cxnSp>
        <p:nvCxnSpPr>
          <p:cNvPr id="749" name="Shape 749"/>
          <p:cNvCxnSpPr/>
          <p:nvPr/>
        </p:nvCxnSpPr>
        <p:spPr>
          <a:xfrm flipH="1">
            <a:off x="2531977" y="1839725"/>
            <a:ext cx="948106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50" name="Shape 750"/>
          <p:cNvCxnSpPr>
            <a:stCxn id="748" idx="1"/>
          </p:cNvCxnSpPr>
          <p:nvPr/>
        </p:nvCxnSpPr>
        <p:spPr>
          <a:xfrm flipH="1">
            <a:off x="2477101" y="2004500"/>
            <a:ext cx="1002982" cy="1383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4" name="Shape 702"/>
          <p:cNvSpPr txBox="1"/>
          <p:nvPr/>
        </p:nvSpPr>
        <p:spPr>
          <a:xfrm>
            <a:off x="415706" y="77725"/>
            <a:ext cx="8333400" cy="66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 dirty="0"/>
              <a:t>Normalizarea Batch</a:t>
            </a:r>
          </a:p>
        </p:txBody>
      </p:sp>
      <p:sp>
        <p:nvSpPr>
          <p:cNvPr id="25" name="Shape 704"/>
          <p:cNvSpPr txBox="1"/>
          <p:nvPr/>
        </p:nvSpPr>
        <p:spPr>
          <a:xfrm>
            <a:off x="6084833" y="4524301"/>
            <a:ext cx="2887200" cy="500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[Ioffe and Szegedy, 2015]</a:t>
            </a:r>
          </a:p>
        </p:txBody>
      </p:sp>
    </p:spTree>
    <p:extLst>
      <p:ext uri="{BB962C8B-B14F-4D97-AF65-F5344CB8AC3E}">
        <p14:creationId xmlns:p14="http://schemas.microsoft.com/office/powerpoint/2010/main" val="147574249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Shape 791"/>
          <p:cNvSpPr txBox="1"/>
          <p:nvPr/>
        </p:nvSpPr>
        <p:spPr>
          <a:xfrm>
            <a:off x="595983" y="750724"/>
            <a:ext cx="8024999" cy="359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3000" b="1" dirty="0"/>
          </a:p>
          <a:p>
            <a:pPr lvl="0" rtl="0">
              <a:spcBef>
                <a:spcPts val="0"/>
              </a:spcBef>
              <a:buNone/>
            </a:pPr>
            <a:endParaRPr sz="4800" dirty="0"/>
          </a:p>
          <a:p>
            <a:pPr lvl="0" algn="ctr" rtl="0">
              <a:spcBef>
                <a:spcPts val="0"/>
              </a:spcBef>
              <a:buNone/>
            </a:pPr>
            <a:r>
              <a:rPr lang="en" sz="4000" dirty="0"/>
              <a:t>Asistarea procesului de învățare</a:t>
            </a:r>
          </a:p>
        </p:txBody>
      </p:sp>
    </p:spTree>
    <p:extLst>
      <p:ext uri="{BB962C8B-B14F-4D97-AF65-F5344CB8AC3E}">
        <p14:creationId xmlns:p14="http://schemas.microsoft.com/office/powerpoint/2010/main" val="20486942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Shape 807"/>
          <p:cNvSpPr txBox="1"/>
          <p:nvPr/>
        </p:nvSpPr>
        <p:spPr>
          <a:xfrm>
            <a:off x="220000" y="58025"/>
            <a:ext cx="8809199" cy="440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 dirty="0"/>
              <a:t>Alegerea arhitecturii potrivite</a:t>
            </a:r>
          </a:p>
          <a:p>
            <a:pPr lvl="0" algn="ctr" rtl="0">
              <a:spcBef>
                <a:spcPts val="0"/>
              </a:spcBef>
              <a:buNone/>
            </a:pPr>
            <a:endParaRPr lang="en" b="1" dirty="0"/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Începem cu un strat ascuns de 50 de neuroni, apoi mărim gradual capacitatea rețelei</a:t>
            </a:r>
          </a:p>
        </p:txBody>
      </p:sp>
      <p:sp>
        <p:nvSpPr>
          <p:cNvPr id="808" name="Shape 808"/>
          <p:cNvSpPr/>
          <p:nvPr/>
        </p:nvSpPr>
        <p:spPr>
          <a:xfrm>
            <a:off x="3968474" y="2216804"/>
            <a:ext cx="643799" cy="2000699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9" name="Shape 809"/>
          <p:cNvSpPr/>
          <p:nvPr/>
        </p:nvSpPr>
        <p:spPr>
          <a:xfrm>
            <a:off x="2661057" y="2478286"/>
            <a:ext cx="643799" cy="1547999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0" name="Shape 810"/>
          <p:cNvSpPr/>
          <p:nvPr/>
        </p:nvSpPr>
        <p:spPr>
          <a:xfrm>
            <a:off x="2774126" y="2608728"/>
            <a:ext cx="391500" cy="391500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1" name="Shape 811"/>
          <p:cNvSpPr/>
          <p:nvPr/>
        </p:nvSpPr>
        <p:spPr>
          <a:xfrm>
            <a:off x="2774126" y="3066322"/>
            <a:ext cx="391500" cy="391500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2" name="Shape 812"/>
          <p:cNvSpPr/>
          <p:nvPr/>
        </p:nvSpPr>
        <p:spPr>
          <a:xfrm>
            <a:off x="2774126" y="3523918"/>
            <a:ext cx="391500" cy="391500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3" name="Shape 813"/>
          <p:cNvSpPr/>
          <p:nvPr/>
        </p:nvSpPr>
        <p:spPr>
          <a:xfrm>
            <a:off x="4084310" y="2795103"/>
            <a:ext cx="391500" cy="391500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4" name="Shape 814"/>
          <p:cNvSpPr/>
          <p:nvPr/>
        </p:nvSpPr>
        <p:spPr>
          <a:xfrm>
            <a:off x="4084310" y="3252698"/>
            <a:ext cx="391500" cy="391500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5" name="Shape 815"/>
          <p:cNvSpPr/>
          <p:nvPr/>
        </p:nvSpPr>
        <p:spPr>
          <a:xfrm>
            <a:off x="4084310" y="3710293"/>
            <a:ext cx="391500" cy="391500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6" name="Shape 816"/>
          <p:cNvSpPr/>
          <p:nvPr/>
        </p:nvSpPr>
        <p:spPr>
          <a:xfrm>
            <a:off x="4084310" y="2337508"/>
            <a:ext cx="391500" cy="391500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7" name="Shape 817"/>
          <p:cNvSpPr/>
          <p:nvPr/>
        </p:nvSpPr>
        <p:spPr>
          <a:xfrm>
            <a:off x="5210520" y="2687009"/>
            <a:ext cx="643799" cy="1077899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8" name="Shape 818"/>
          <p:cNvSpPr/>
          <p:nvPr/>
        </p:nvSpPr>
        <p:spPr>
          <a:xfrm>
            <a:off x="5326356" y="2795103"/>
            <a:ext cx="391500" cy="391500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9" name="Shape 819"/>
          <p:cNvSpPr/>
          <p:nvPr/>
        </p:nvSpPr>
        <p:spPr>
          <a:xfrm>
            <a:off x="5326356" y="3252698"/>
            <a:ext cx="391500" cy="391500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820" name="Shape 820"/>
          <p:cNvCxnSpPr>
            <a:stCxn id="810" idx="6"/>
            <a:endCxn id="816" idx="2"/>
          </p:cNvCxnSpPr>
          <p:nvPr/>
        </p:nvCxnSpPr>
        <p:spPr>
          <a:xfrm rot="10800000" flipH="1">
            <a:off x="3165626" y="2533278"/>
            <a:ext cx="918600" cy="2712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21" name="Shape 821"/>
          <p:cNvCxnSpPr>
            <a:stCxn id="811" idx="6"/>
            <a:endCxn id="816" idx="2"/>
          </p:cNvCxnSpPr>
          <p:nvPr/>
        </p:nvCxnSpPr>
        <p:spPr>
          <a:xfrm rot="10800000" flipH="1">
            <a:off x="3165626" y="2533372"/>
            <a:ext cx="918600" cy="728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22" name="Shape 822"/>
          <p:cNvCxnSpPr>
            <a:stCxn id="812" idx="6"/>
            <a:endCxn id="816" idx="2"/>
          </p:cNvCxnSpPr>
          <p:nvPr/>
        </p:nvCxnSpPr>
        <p:spPr>
          <a:xfrm rot="10800000" flipH="1">
            <a:off x="3165626" y="2533168"/>
            <a:ext cx="918600" cy="1186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23" name="Shape 823"/>
          <p:cNvCxnSpPr>
            <a:stCxn id="810" idx="6"/>
            <a:endCxn id="813" idx="2"/>
          </p:cNvCxnSpPr>
          <p:nvPr/>
        </p:nvCxnSpPr>
        <p:spPr>
          <a:xfrm>
            <a:off x="3165626" y="2804478"/>
            <a:ext cx="918600" cy="1863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24" name="Shape 824"/>
          <p:cNvCxnSpPr>
            <a:stCxn id="811" idx="6"/>
            <a:endCxn id="813" idx="2"/>
          </p:cNvCxnSpPr>
          <p:nvPr/>
        </p:nvCxnSpPr>
        <p:spPr>
          <a:xfrm rot="10800000" flipH="1">
            <a:off x="3165626" y="2990872"/>
            <a:ext cx="918600" cy="2712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25" name="Shape 825"/>
          <p:cNvCxnSpPr>
            <a:stCxn id="812" idx="6"/>
            <a:endCxn id="813" idx="2"/>
          </p:cNvCxnSpPr>
          <p:nvPr/>
        </p:nvCxnSpPr>
        <p:spPr>
          <a:xfrm rot="10800000" flipH="1">
            <a:off x="3165626" y="2990968"/>
            <a:ext cx="918600" cy="728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26" name="Shape 826"/>
          <p:cNvCxnSpPr>
            <a:stCxn id="810" idx="6"/>
            <a:endCxn id="814" idx="2"/>
          </p:cNvCxnSpPr>
          <p:nvPr/>
        </p:nvCxnSpPr>
        <p:spPr>
          <a:xfrm>
            <a:off x="3165626" y="2804478"/>
            <a:ext cx="918600" cy="6441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27" name="Shape 827"/>
          <p:cNvCxnSpPr>
            <a:stCxn id="811" idx="6"/>
            <a:endCxn id="814" idx="2"/>
          </p:cNvCxnSpPr>
          <p:nvPr/>
        </p:nvCxnSpPr>
        <p:spPr>
          <a:xfrm>
            <a:off x="3165626" y="3262072"/>
            <a:ext cx="918600" cy="1863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28" name="Shape 828"/>
          <p:cNvCxnSpPr>
            <a:stCxn id="812" idx="6"/>
            <a:endCxn id="814" idx="2"/>
          </p:cNvCxnSpPr>
          <p:nvPr/>
        </p:nvCxnSpPr>
        <p:spPr>
          <a:xfrm rot="10800000" flipH="1">
            <a:off x="3165626" y="3448468"/>
            <a:ext cx="918600" cy="2712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29" name="Shape 829"/>
          <p:cNvCxnSpPr>
            <a:stCxn id="810" idx="6"/>
            <a:endCxn id="815" idx="2"/>
          </p:cNvCxnSpPr>
          <p:nvPr/>
        </p:nvCxnSpPr>
        <p:spPr>
          <a:xfrm>
            <a:off x="3165626" y="2804478"/>
            <a:ext cx="918600" cy="11016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0" name="Shape 830"/>
          <p:cNvCxnSpPr>
            <a:stCxn id="811" idx="6"/>
            <a:endCxn id="815" idx="2"/>
          </p:cNvCxnSpPr>
          <p:nvPr/>
        </p:nvCxnSpPr>
        <p:spPr>
          <a:xfrm>
            <a:off x="3165626" y="3262072"/>
            <a:ext cx="918600" cy="6441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1" name="Shape 831"/>
          <p:cNvCxnSpPr>
            <a:stCxn id="812" idx="6"/>
            <a:endCxn id="815" idx="2"/>
          </p:cNvCxnSpPr>
          <p:nvPr/>
        </p:nvCxnSpPr>
        <p:spPr>
          <a:xfrm>
            <a:off x="3165626" y="3719668"/>
            <a:ext cx="918600" cy="1863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2" name="Shape 832"/>
          <p:cNvCxnSpPr>
            <a:stCxn id="816" idx="6"/>
            <a:endCxn id="818" idx="2"/>
          </p:cNvCxnSpPr>
          <p:nvPr/>
        </p:nvCxnSpPr>
        <p:spPr>
          <a:xfrm>
            <a:off x="4475810" y="2533258"/>
            <a:ext cx="850500" cy="457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3" name="Shape 833"/>
          <p:cNvCxnSpPr>
            <a:stCxn id="813" idx="6"/>
            <a:endCxn id="818" idx="2"/>
          </p:cNvCxnSpPr>
          <p:nvPr/>
        </p:nvCxnSpPr>
        <p:spPr>
          <a:xfrm>
            <a:off x="4475810" y="2990853"/>
            <a:ext cx="850500" cy="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4" name="Shape 834"/>
          <p:cNvCxnSpPr>
            <a:stCxn id="814" idx="6"/>
            <a:endCxn id="818" idx="2"/>
          </p:cNvCxnSpPr>
          <p:nvPr/>
        </p:nvCxnSpPr>
        <p:spPr>
          <a:xfrm rot="10800000" flipH="1">
            <a:off x="4475810" y="2990948"/>
            <a:ext cx="850500" cy="457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5" name="Shape 835"/>
          <p:cNvCxnSpPr>
            <a:stCxn id="815" idx="6"/>
            <a:endCxn id="818" idx="2"/>
          </p:cNvCxnSpPr>
          <p:nvPr/>
        </p:nvCxnSpPr>
        <p:spPr>
          <a:xfrm rot="10800000" flipH="1">
            <a:off x="4475810" y="2990743"/>
            <a:ext cx="850500" cy="9153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6" name="Shape 836"/>
          <p:cNvCxnSpPr>
            <a:stCxn id="816" idx="6"/>
            <a:endCxn id="819" idx="2"/>
          </p:cNvCxnSpPr>
          <p:nvPr/>
        </p:nvCxnSpPr>
        <p:spPr>
          <a:xfrm>
            <a:off x="4475810" y="2533258"/>
            <a:ext cx="850500" cy="9153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7" name="Shape 837"/>
          <p:cNvCxnSpPr>
            <a:stCxn id="813" idx="6"/>
            <a:endCxn id="819" idx="2"/>
          </p:cNvCxnSpPr>
          <p:nvPr/>
        </p:nvCxnSpPr>
        <p:spPr>
          <a:xfrm>
            <a:off x="4475810" y="2990853"/>
            <a:ext cx="850500" cy="457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8" name="Shape 838"/>
          <p:cNvCxnSpPr>
            <a:stCxn id="814" idx="6"/>
            <a:endCxn id="819" idx="2"/>
          </p:cNvCxnSpPr>
          <p:nvPr/>
        </p:nvCxnSpPr>
        <p:spPr>
          <a:xfrm>
            <a:off x="4475810" y="3448448"/>
            <a:ext cx="850500" cy="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9" name="Shape 839"/>
          <p:cNvCxnSpPr>
            <a:stCxn id="815" idx="6"/>
            <a:endCxn id="819" idx="2"/>
          </p:cNvCxnSpPr>
          <p:nvPr/>
        </p:nvCxnSpPr>
        <p:spPr>
          <a:xfrm rot="10800000" flipH="1">
            <a:off x="4475810" y="3448543"/>
            <a:ext cx="850500" cy="457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40" name="Shape 840"/>
          <p:cNvSpPr txBox="1"/>
          <p:nvPr/>
        </p:nvSpPr>
        <p:spPr>
          <a:xfrm>
            <a:off x="2518284" y="3991228"/>
            <a:ext cx="1122000" cy="27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input layer</a:t>
            </a:r>
          </a:p>
        </p:txBody>
      </p:sp>
      <p:sp>
        <p:nvSpPr>
          <p:cNvPr id="841" name="Shape 841"/>
          <p:cNvSpPr txBox="1"/>
          <p:nvPr/>
        </p:nvSpPr>
        <p:spPr>
          <a:xfrm>
            <a:off x="3640397" y="4262491"/>
            <a:ext cx="1441799" cy="27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hidden layer</a:t>
            </a:r>
          </a:p>
        </p:txBody>
      </p:sp>
      <p:sp>
        <p:nvSpPr>
          <p:cNvPr id="842" name="Shape 842"/>
          <p:cNvSpPr txBox="1"/>
          <p:nvPr/>
        </p:nvSpPr>
        <p:spPr>
          <a:xfrm>
            <a:off x="4940222" y="3752307"/>
            <a:ext cx="1441799" cy="27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38761D"/>
                </a:solidFill>
              </a:rPr>
              <a:t>output layer</a:t>
            </a:r>
          </a:p>
        </p:txBody>
      </p:sp>
      <p:cxnSp>
        <p:nvCxnSpPr>
          <p:cNvPr id="843" name="Shape 843"/>
          <p:cNvCxnSpPr/>
          <p:nvPr/>
        </p:nvCxnSpPr>
        <p:spPr>
          <a:xfrm flipV="1">
            <a:off x="1176475" y="3360615"/>
            <a:ext cx="1412371" cy="585016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44" name="Shape 844"/>
          <p:cNvSpPr txBox="1"/>
          <p:nvPr/>
        </p:nvSpPr>
        <p:spPr>
          <a:xfrm>
            <a:off x="285079" y="3869430"/>
            <a:ext cx="1893462" cy="12740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Imagini din CIFAR-10, </a:t>
            </a:r>
            <a:r>
              <a:rPr lang="en" sz="1800" b="1" dirty="0"/>
              <a:t>3072 </a:t>
            </a:r>
            <a:r>
              <a:rPr lang="en" sz="1800" dirty="0"/>
              <a:t>de</a:t>
            </a:r>
            <a:r>
              <a:rPr lang="en" sz="1800" b="1" dirty="0"/>
              <a:t>  </a:t>
            </a:r>
            <a:r>
              <a:rPr lang="en" sz="1800" dirty="0"/>
              <a:t>numere</a:t>
            </a:r>
          </a:p>
        </p:txBody>
      </p:sp>
      <p:sp>
        <p:nvSpPr>
          <p:cNvPr id="845" name="Shape 845"/>
          <p:cNvSpPr txBox="1"/>
          <p:nvPr/>
        </p:nvSpPr>
        <p:spPr>
          <a:xfrm>
            <a:off x="6739000" y="3450981"/>
            <a:ext cx="1597200" cy="39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10 </a:t>
            </a:r>
            <a:r>
              <a:rPr lang="en" sz="1800" dirty="0"/>
              <a:t>neuroni de ieșire, unul pentru fiecare clasă</a:t>
            </a:r>
          </a:p>
        </p:txBody>
      </p:sp>
      <p:cxnSp>
        <p:nvCxnSpPr>
          <p:cNvPr id="846" name="Shape 846"/>
          <p:cNvCxnSpPr/>
          <p:nvPr/>
        </p:nvCxnSpPr>
        <p:spPr>
          <a:xfrm flipH="1" flipV="1">
            <a:off x="5969001" y="3186604"/>
            <a:ext cx="769999" cy="839681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47" name="Shape 847"/>
          <p:cNvSpPr txBox="1"/>
          <p:nvPr/>
        </p:nvSpPr>
        <p:spPr>
          <a:xfrm>
            <a:off x="746274" y="1571310"/>
            <a:ext cx="1597200" cy="39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50</a:t>
            </a:r>
            <a:r>
              <a:rPr lang="en" sz="1800" dirty="0"/>
              <a:t> hidden neurons</a:t>
            </a:r>
          </a:p>
        </p:txBody>
      </p:sp>
      <p:cxnSp>
        <p:nvCxnSpPr>
          <p:cNvPr id="848" name="Shape 848"/>
          <p:cNvCxnSpPr/>
          <p:nvPr/>
        </p:nvCxnSpPr>
        <p:spPr>
          <a:xfrm>
            <a:off x="1856154" y="1962810"/>
            <a:ext cx="2022231" cy="374698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34897691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Shape 854"/>
          <p:cNvSpPr txBox="1"/>
          <p:nvPr/>
        </p:nvSpPr>
        <p:spPr>
          <a:xfrm>
            <a:off x="190693" y="185022"/>
            <a:ext cx="8809199" cy="764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dirty="0">
                <a:solidFill>
                  <a:srgbClr val="000000"/>
                </a:solidFill>
              </a:rPr>
              <a:t>Sfaturi practice</a:t>
            </a:r>
            <a:endParaRPr lang="en" sz="1800" dirty="0">
              <a:solidFill>
                <a:srgbClr val="0000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sz="1800" dirty="0"/>
          </a:p>
        </p:txBody>
      </p:sp>
      <p:sp>
        <p:nvSpPr>
          <p:cNvPr id="12" name="Shape 883"/>
          <p:cNvSpPr txBox="1"/>
          <p:nvPr/>
        </p:nvSpPr>
        <p:spPr>
          <a:xfrm>
            <a:off x="458501" y="1340189"/>
            <a:ext cx="8197038" cy="28801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457200">
              <a:buAutoNum type="arabicPeriod"/>
            </a:pPr>
            <a:r>
              <a:rPr lang="en" sz="2400" dirty="0"/>
              <a:t>Dezactivăm regularizarea și verificăm dacă valoarea funcției de pierdere este rezonabilă </a:t>
            </a:r>
            <a:r>
              <a:rPr lang="en" sz="2400" dirty="0">
                <a:solidFill>
                  <a:schemeClr val="tx1"/>
                </a:solidFill>
              </a:rPr>
              <a:t>(~2.5 pentru 10 clase este ok)</a:t>
            </a:r>
          </a:p>
          <a:p>
            <a:pPr marL="457200" lvl="0" indent="-457200">
              <a:buAutoNum type="arabicPeriod"/>
            </a:pPr>
            <a:r>
              <a:rPr lang="en" sz="2400" dirty="0">
                <a:solidFill>
                  <a:schemeClr val="tx1"/>
                </a:solidFill>
              </a:rPr>
              <a:t>Când adăugăm </a:t>
            </a:r>
            <a:r>
              <a:rPr lang="en" sz="2400" dirty="0"/>
              <a:t>regularizare, valoarea funcției de pierdere ar trebui să crească, e.g. 3.2</a:t>
            </a:r>
          </a:p>
          <a:p>
            <a:pPr marL="457200" lvl="0" indent="-457200">
              <a:buAutoNum type="arabicPeriod"/>
            </a:pPr>
            <a:r>
              <a:rPr lang="en" sz="2400" dirty="0"/>
              <a:t>Ne asigurăm că putem face overfitting pe o parte mică din setul de antrenare (e.g. 20 de exemple)</a:t>
            </a:r>
          </a:p>
          <a:p>
            <a:pPr marL="457200" lvl="0" indent="-457200">
              <a:buAutoNum type="arabicPeriod"/>
            </a:pPr>
            <a:endParaRPr lang="en" sz="2400" dirty="0"/>
          </a:p>
          <a:p>
            <a:pPr marL="457200" lvl="0" indent="-457200">
              <a:buAutoNum type="arabicPeriod"/>
            </a:pPr>
            <a:endParaRPr lang="en" sz="2400" dirty="0">
              <a:solidFill>
                <a:schemeClr val="tx1"/>
              </a:solidFill>
            </a:endParaRPr>
          </a:p>
          <a:p>
            <a:pPr marL="457200" lvl="0" indent="-457200">
              <a:buAutoNum type="arabicPeriod"/>
            </a:pPr>
            <a:endParaRPr lang="en" sz="2400" dirty="0">
              <a:solidFill>
                <a:schemeClr val="tx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380269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Shape 965"/>
          <p:cNvSpPr txBox="1"/>
          <p:nvPr/>
        </p:nvSpPr>
        <p:spPr>
          <a:xfrm>
            <a:off x="547135" y="838652"/>
            <a:ext cx="8024999" cy="3357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3000" b="1" dirty="0"/>
          </a:p>
          <a:p>
            <a:pPr lvl="0" rtl="0">
              <a:spcBef>
                <a:spcPts val="0"/>
              </a:spcBef>
              <a:buNone/>
            </a:pPr>
            <a:endParaRPr sz="4800" dirty="0"/>
          </a:p>
          <a:p>
            <a:pPr lvl="0" algn="ctr"/>
            <a:r>
              <a:rPr lang="en" sz="4000" dirty="0"/>
              <a:t>Optimizarea hiperparametrilor </a:t>
            </a:r>
          </a:p>
        </p:txBody>
      </p:sp>
    </p:spTree>
    <p:extLst>
      <p:ext uri="{BB962C8B-B14F-4D97-AF65-F5344CB8AC3E}">
        <p14:creationId xmlns:p14="http://schemas.microsoft.com/office/powerpoint/2010/main" val="396593450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Shape 1028"/>
          <p:cNvSpPr txBox="1"/>
          <p:nvPr/>
        </p:nvSpPr>
        <p:spPr>
          <a:xfrm>
            <a:off x="464475" y="236800"/>
            <a:ext cx="8533799" cy="91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 dirty="0"/>
              <a:t>Strategii de căutare: aleator versus grid</a:t>
            </a:r>
          </a:p>
        </p:txBody>
      </p:sp>
      <p:pic>
        <p:nvPicPr>
          <p:cNvPr id="1029" name="Shape 10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224" y="1079815"/>
            <a:ext cx="5877925" cy="286482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Shape 1030"/>
          <p:cNvSpPr txBox="1"/>
          <p:nvPr/>
        </p:nvSpPr>
        <p:spPr>
          <a:xfrm>
            <a:off x="4536050" y="4087902"/>
            <a:ext cx="4483200" cy="6208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i="1" dirty="0">
                <a:solidFill>
                  <a:srgbClr val="0000FF"/>
                </a:solidFill>
              </a:rPr>
              <a:t>Random Search for Hyper-Parameter Optimization</a:t>
            </a:r>
          </a:p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</a:rPr>
              <a:t>Bergstra and Bengio, 2012</a:t>
            </a:r>
          </a:p>
        </p:txBody>
      </p:sp>
    </p:spTree>
    <p:extLst>
      <p:ext uri="{BB962C8B-B14F-4D97-AF65-F5344CB8AC3E}">
        <p14:creationId xmlns:p14="http://schemas.microsoft.com/office/powerpoint/2010/main" val="89275478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Shape 1036"/>
          <p:cNvSpPr txBox="1"/>
          <p:nvPr/>
        </p:nvSpPr>
        <p:spPr>
          <a:xfrm>
            <a:off x="248675" y="96275"/>
            <a:ext cx="8723100" cy="393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 dirty="0"/>
              <a:t>Hiperparametrii care pot fi optimizați</a:t>
            </a:r>
          </a:p>
          <a:p>
            <a:pPr lvl="0" algn="ctr" rtl="0">
              <a:spcBef>
                <a:spcPts val="0"/>
              </a:spcBef>
              <a:buNone/>
            </a:pPr>
            <a:endParaRPr lang="en" b="1" dirty="0"/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Char char="-"/>
            </a:pPr>
            <a:r>
              <a:rPr lang="en" sz="2800" dirty="0">
                <a:solidFill>
                  <a:srgbClr val="000000"/>
                </a:solidFill>
              </a:rPr>
              <a:t>Arhitectura rețelei</a:t>
            </a:r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2800" dirty="0"/>
              <a:t>Rata de învățare, cum se degradează rata (decay)</a:t>
            </a:r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2800" dirty="0"/>
              <a:t>Algortimul de învățare: SGD, SGD cu moment, etc.</a:t>
            </a:r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2800" dirty="0"/>
              <a:t>Regularizarea (L2 / Dropout)</a:t>
            </a:r>
          </a:p>
        </p:txBody>
      </p:sp>
      <p:pic>
        <p:nvPicPr>
          <p:cNvPr id="1037" name="Shape 10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7829" y="2700175"/>
            <a:ext cx="4287025" cy="2239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8" name="Shape 1038"/>
          <p:cNvCxnSpPr/>
          <p:nvPr/>
        </p:nvCxnSpPr>
        <p:spPr>
          <a:xfrm>
            <a:off x="3380154" y="3653693"/>
            <a:ext cx="3359495" cy="146538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39" name="Shape 1039"/>
          <p:cNvSpPr txBox="1"/>
          <p:nvPr/>
        </p:nvSpPr>
        <p:spPr>
          <a:xfrm>
            <a:off x="378079" y="3341716"/>
            <a:ext cx="3744899" cy="875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FF0000"/>
                </a:solidFill>
              </a:rPr>
              <a:t>Lucrul cu rețele neuronale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FF0000"/>
                </a:solidFill>
              </a:rPr>
              <a:t>(muzica = funcția de pierdere)</a:t>
            </a:r>
          </a:p>
        </p:txBody>
      </p:sp>
    </p:spTree>
    <p:extLst>
      <p:ext uri="{BB962C8B-B14F-4D97-AF65-F5344CB8AC3E}">
        <p14:creationId xmlns:p14="http://schemas.microsoft.com/office/powerpoint/2010/main" val="1495997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Shape 1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6674" y="3010716"/>
            <a:ext cx="3276409" cy="1024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5" name="Shape 13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5737" y="1473766"/>
            <a:ext cx="1009650" cy="11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6" name="Shape 1306"/>
          <p:cNvSpPr txBox="1"/>
          <p:nvPr/>
        </p:nvSpPr>
        <p:spPr>
          <a:xfrm>
            <a:off x="1145737" y="2582529"/>
            <a:ext cx="1009650" cy="31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/>
              <a:t>[32x32x3]</a:t>
            </a:r>
          </a:p>
        </p:txBody>
      </p:sp>
      <p:cxnSp>
        <p:nvCxnSpPr>
          <p:cNvPr id="1307" name="Shape 1307"/>
          <p:cNvCxnSpPr/>
          <p:nvPr/>
        </p:nvCxnSpPr>
        <p:spPr>
          <a:xfrm>
            <a:off x="5287625" y="2172829"/>
            <a:ext cx="661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08" name="Shape 1308"/>
          <p:cNvSpPr txBox="1"/>
          <p:nvPr/>
        </p:nvSpPr>
        <p:spPr>
          <a:xfrm>
            <a:off x="5441862" y="1549979"/>
            <a:ext cx="13632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</a:t>
            </a:r>
          </a:p>
        </p:txBody>
      </p:sp>
      <p:sp>
        <p:nvSpPr>
          <p:cNvPr id="1309" name="Shape 1309"/>
          <p:cNvSpPr txBox="1"/>
          <p:nvPr/>
        </p:nvSpPr>
        <p:spPr>
          <a:xfrm>
            <a:off x="5987574" y="1801579"/>
            <a:ext cx="3092709" cy="75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b="1" dirty="0"/>
              <a:t>N</a:t>
            </a:r>
            <a:r>
              <a:rPr lang="en" sz="1800" dirty="0"/>
              <a:t> numere ce indică scorurile pentru fiecare clasă</a:t>
            </a:r>
          </a:p>
        </p:txBody>
      </p:sp>
      <p:sp>
        <p:nvSpPr>
          <p:cNvPr id="1310" name="Shape 1310"/>
          <p:cNvSpPr/>
          <p:nvPr/>
        </p:nvSpPr>
        <p:spPr>
          <a:xfrm>
            <a:off x="2945950" y="1727629"/>
            <a:ext cx="2198700" cy="85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/>
              <a:t>Extragere de trăsături</a:t>
            </a:r>
          </a:p>
        </p:txBody>
      </p:sp>
      <p:cxnSp>
        <p:nvCxnSpPr>
          <p:cNvPr id="1311" name="Shape 1311"/>
          <p:cNvCxnSpPr/>
          <p:nvPr/>
        </p:nvCxnSpPr>
        <p:spPr>
          <a:xfrm>
            <a:off x="2295275" y="2172829"/>
            <a:ext cx="579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312" name="Shape 1312"/>
          <p:cNvCxnSpPr/>
          <p:nvPr/>
        </p:nvCxnSpPr>
        <p:spPr>
          <a:xfrm>
            <a:off x="5136550" y="1167729"/>
            <a:ext cx="0" cy="43739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13" name="Shape 1313"/>
          <p:cNvSpPr txBox="1"/>
          <p:nvPr/>
        </p:nvSpPr>
        <p:spPr>
          <a:xfrm>
            <a:off x="3760470" y="557443"/>
            <a:ext cx="2950629" cy="76843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rgbClr val="FF0000"/>
                </a:solidFill>
              </a:rPr>
              <a:t>vector ce descrie statistici despre imagine, e.g. bag-of-words</a:t>
            </a:r>
          </a:p>
        </p:txBody>
      </p:sp>
      <p:cxnSp>
        <p:nvCxnSpPr>
          <p:cNvPr id="1314" name="Shape 1314"/>
          <p:cNvCxnSpPr/>
          <p:nvPr/>
        </p:nvCxnSpPr>
        <p:spPr>
          <a:xfrm>
            <a:off x="-15900" y="2964704"/>
            <a:ext cx="91679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315" name="Shape 13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5737" y="3429791"/>
            <a:ext cx="1009650" cy="11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6" name="Shape 1316"/>
          <p:cNvSpPr txBox="1"/>
          <p:nvPr/>
        </p:nvSpPr>
        <p:spPr>
          <a:xfrm>
            <a:off x="1145737" y="4538554"/>
            <a:ext cx="1009650" cy="31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/>
              <a:t>[32x32x3]</a:t>
            </a:r>
          </a:p>
        </p:txBody>
      </p:sp>
      <p:cxnSp>
        <p:nvCxnSpPr>
          <p:cNvPr id="1317" name="Shape 1317"/>
          <p:cNvCxnSpPr/>
          <p:nvPr/>
        </p:nvCxnSpPr>
        <p:spPr>
          <a:xfrm>
            <a:off x="2258175" y="4081354"/>
            <a:ext cx="3713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18" name="Shape 1318"/>
          <p:cNvSpPr txBox="1"/>
          <p:nvPr/>
        </p:nvSpPr>
        <p:spPr>
          <a:xfrm>
            <a:off x="3893337" y="3458504"/>
            <a:ext cx="13632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</a:t>
            </a:r>
          </a:p>
        </p:txBody>
      </p:sp>
      <p:cxnSp>
        <p:nvCxnSpPr>
          <p:cNvPr id="1320" name="Shape 1320"/>
          <p:cNvCxnSpPr/>
          <p:nvPr/>
        </p:nvCxnSpPr>
        <p:spPr>
          <a:xfrm rot="10800000">
            <a:off x="5279625" y="2406804"/>
            <a:ext cx="644099" cy="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21" name="Shape 1321"/>
          <p:cNvSpPr txBox="1"/>
          <p:nvPr/>
        </p:nvSpPr>
        <p:spPr>
          <a:xfrm>
            <a:off x="5194890" y="2410277"/>
            <a:ext cx="1573500" cy="127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învățare</a:t>
            </a:r>
          </a:p>
        </p:txBody>
      </p:sp>
      <p:cxnSp>
        <p:nvCxnSpPr>
          <p:cNvPr id="1322" name="Shape 1322"/>
          <p:cNvCxnSpPr/>
          <p:nvPr/>
        </p:nvCxnSpPr>
        <p:spPr>
          <a:xfrm rot="10800000">
            <a:off x="2281974" y="4291404"/>
            <a:ext cx="3705600" cy="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23" name="Shape 1323"/>
          <p:cNvSpPr txBox="1"/>
          <p:nvPr/>
        </p:nvSpPr>
        <p:spPr>
          <a:xfrm>
            <a:off x="3110278" y="4312979"/>
            <a:ext cx="2393185" cy="4730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800" dirty="0">
                <a:solidFill>
                  <a:srgbClr val="0000FF"/>
                </a:solidFill>
              </a:rPr>
              <a:t>învățare “end-to-end”</a:t>
            </a:r>
          </a:p>
          <a:p>
            <a:pPr lvl="0" rtl="0">
              <a:spcBef>
                <a:spcPts val="0"/>
              </a:spcBef>
              <a:buNone/>
            </a:pPr>
            <a:endParaRPr lang="en" sz="1800" dirty="0">
              <a:solidFill>
                <a:srgbClr val="0000FF"/>
              </a:solidFill>
            </a:endParaRPr>
          </a:p>
        </p:txBody>
      </p:sp>
      <p:cxnSp>
        <p:nvCxnSpPr>
          <p:cNvPr id="1324" name="Shape 1324"/>
          <p:cNvCxnSpPr/>
          <p:nvPr/>
        </p:nvCxnSpPr>
        <p:spPr>
          <a:xfrm>
            <a:off x="8843175" y="2661254"/>
            <a:ext cx="0" cy="743999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4" name="Shape 1135"/>
          <p:cNvSpPr txBox="1"/>
          <p:nvPr/>
        </p:nvSpPr>
        <p:spPr>
          <a:xfrm>
            <a:off x="276469" y="-43721"/>
            <a:ext cx="8566706" cy="6830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/>
              <a:t>De la extragere “manuală” către învățare</a:t>
            </a:r>
          </a:p>
        </p:txBody>
      </p:sp>
      <p:sp>
        <p:nvSpPr>
          <p:cNvPr id="25" name="Shape 1309"/>
          <p:cNvSpPr txBox="1"/>
          <p:nvPr/>
        </p:nvSpPr>
        <p:spPr>
          <a:xfrm>
            <a:off x="5987574" y="3695803"/>
            <a:ext cx="3092709" cy="75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b="1" dirty="0"/>
              <a:t>N</a:t>
            </a:r>
            <a:r>
              <a:rPr lang="en" sz="1800" dirty="0"/>
              <a:t> numere ce indică scorurile pentru fiecare clasă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6" grpId="0"/>
      <p:bldP spid="1318" grpId="0"/>
      <p:bldP spid="1323" grpId="0"/>
      <p:bldP spid="2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2" name="Shape 10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75" y="1036496"/>
            <a:ext cx="4719249" cy="377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3" name="Shape 1053"/>
          <p:cNvSpPr txBox="1"/>
          <p:nvPr/>
        </p:nvSpPr>
        <p:spPr>
          <a:xfrm>
            <a:off x="437859" y="96525"/>
            <a:ext cx="8234400" cy="5873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800" dirty="0"/>
              <a:t>Monitorizăm evoluția funcției de pierdere</a:t>
            </a:r>
          </a:p>
        </p:txBody>
      </p:sp>
      <p:pic>
        <p:nvPicPr>
          <p:cNvPr id="1054" name="Shape 10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3673" y="1108922"/>
            <a:ext cx="3936650" cy="3550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6592305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0" name="Shape 1070"/>
          <p:cNvCxnSpPr/>
          <p:nvPr/>
        </p:nvCxnSpPr>
        <p:spPr>
          <a:xfrm rot="10800000">
            <a:off x="1832042" y="837720"/>
            <a:ext cx="0" cy="3190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71" name="Shape 1071"/>
          <p:cNvCxnSpPr/>
          <p:nvPr/>
        </p:nvCxnSpPr>
        <p:spPr>
          <a:xfrm>
            <a:off x="1832042" y="4028221"/>
            <a:ext cx="46721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72" name="Shape 1072"/>
          <p:cNvSpPr/>
          <p:nvPr/>
        </p:nvSpPr>
        <p:spPr>
          <a:xfrm>
            <a:off x="1840767" y="1898416"/>
            <a:ext cx="4933750" cy="1949650"/>
          </a:xfrm>
          <a:custGeom>
            <a:avLst/>
            <a:gdLst/>
            <a:ahLst/>
            <a:cxnLst/>
            <a:rect l="0" t="0" r="0" b="0"/>
            <a:pathLst>
              <a:path w="197350" h="77986" extrusionOk="0">
                <a:moveTo>
                  <a:pt x="0" y="116"/>
                </a:moveTo>
                <a:cubicBezTo>
                  <a:pt x="4009" y="116"/>
                  <a:pt x="16562" y="0"/>
                  <a:pt x="24059" y="116"/>
                </a:cubicBezTo>
                <a:cubicBezTo>
                  <a:pt x="31555" y="232"/>
                  <a:pt x="37017" y="696"/>
                  <a:pt x="44979" y="813"/>
                </a:cubicBezTo>
                <a:cubicBezTo>
                  <a:pt x="52940" y="929"/>
                  <a:pt x="65841" y="464"/>
                  <a:pt x="71827" y="813"/>
                </a:cubicBezTo>
                <a:cubicBezTo>
                  <a:pt x="77812" y="1161"/>
                  <a:pt x="77173" y="580"/>
                  <a:pt x="80893" y="2905"/>
                </a:cubicBezTo>
                <a:cubicBezTo>
                  <a:pt x="84612" y="5229"/>
                  <a:pt x="90771" y="9588"/>
                  <a:pt x="94142" y="14760"/>
                </a:cubicBezTo>
                <a:cubicBezTo>
                  <a:pt x="97512" y="19932"/>
                  <a:pt x="98791" y="27602"/>
                  <a:pt x="101116" y="33937"/>
                </a:cubicBezTo>
                <a:cubicBezTo>
                  <a:pt x="103440" y="40271"/>
                  <a:pt x="104776" y="46664"/>
                  <a:pt x="108089" y="52766"/>
                </a:cubicBezTo>
                <a:cubicBezTo>
                  <a:pt x="111401" y="58867"/>
                  <a:pt x="114481" y="66480"/>
                  <a:pt x="120990" y="70548"/>
                </a:cubicBezTo>
                <a:cubicBezTo>
                  <a:pt x="127498" y="74615"/>
                  <a:pt x="136622" y="75952"/>
                  <a:pt x="147141" y="77173"/>
                </a:cubicBezTo>
                <a:cubicBezTo>
                  <a:pt x="157659" y="78393"/>
                  <a:pt x="175732" y="77753"/>
                  <a:pt x="184101" y="77870"/>
                </a:cubicBezTo>
                <a:cubicBezTo>
                  <a:pt x="192469" y="77986"/>
                  <a:pt x="195141" y="77870"/>
                  <a:pt x="197350" y="77870"/>
                </a:cubicBezTo>
              </a:path>
            </a:pathLst>
          </a:cu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1073" name="Shape 1073"/>
          <p:cNvSpPr txBox="1"/>
          <p:nvPr/>
        </p:nvSpPr>
        <p:spPr>
          <a:xfrm>
            <a:off x="942942" y="890196"/>
            <a:ext cx="1150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Loss</a:t>
            </a:r>
          </a:p>
        </p:txBody>
      </p:sp>
      <p:sp>
        <p:nvSpPr>
          <p:cNvPr id="1074" name="Shape 1074"/>
          <p:cNvSpPr txBox="1"/>
          <p:nvPr/>
        </p:nvSpPr>
        <p:spPr>
          <a:xfrm>
            <a:off x="5231617" y="4115421"/>
            <a:ext cx="1150500" cy="29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time</a:t>
            </a:r>
          </a:p>
        </p:txBody>
      </p:sp>
      <p:sp>
        <p:nvSpPr>
          <p:cNvPr id="1075" name="Shape 1075"/>
          <p:cNvSpPr txBox="1"/>
          <p:nvPr/>
        </p:nvSpPr>
        <p:spPr>
          <a:xfrm>
            <a:off x="5900967" y="985621"/>
            <a:ext cx="2846935" cy="1310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Prima suspiciune este că am folosit o inițializare greșită</a:t>
            </a:r>
          </a:p>
        </p:txBody>
      </p:sp>
      <p:cxnSp>
        <p:nvCxnSpPr>
          <p:cNvPr id="1076" name="Shape 1076"/>
          <p:cNvCxnSpPr/>
          <p:nvPr/>
        </p:nvCxnSpPr>
        <p:spPr>
          <a:xfrm flipH="1">
            <a:off x="4168066" y="1587546"/>
            <a:ext cx="1656300" cy="235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114797620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8" name="Shape 1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29" y="713158"/>
            <a:ext cx="5305958" cy="42642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0" name="Shape 1110"/>
          <p:cNvCxnSpPr/>
          <p:nvPr/>
        </p:nvCxnSpPr>
        <p:spPr>
          <a:xfrm>
            <a:off x="4261625" y="1650767"/>
            <a:ext cx="0" cy="1954079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111" name="Shape 1111"/>
          <p:cNvSpPr txBox="1"/>
          <p:nvPr/>
        </p:nvSpPr>
        <p:spPr>
          <a:xfrm>
            <a:off x="5353667" y="1601922"/>
            <a:ext cx="3790333" cy="24038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distanță mare = overfitting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=&gt; </a:t>
            </a:r>
            <a:r>
              <a:rPr lang="en" sz="1800" dirty="0">
                <a:solidFill>
                  <a:srgbClr val="FF0000"/>
                </a:solidFill>
              </a:rPr>
              <a:t>Creștem regularizarea?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FF00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FF00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rgbClr val="38761D"/>
                </a:solidFill>
              </a:rPr>
              <a:t>d</a:t>
            </a:r>
            <a:r>
              <a:rPr lang="en" sz="2400" dirty="0">
                <a:solidFill>
                  <a:srgbClr val="38761D"/>
                </a:solidFill>
              </a:rPr>
              <a:t>istanță foarte mică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38761D"/>
                </a:solidFill>
              </a:rPr>
              <a:t>=&gt; Creștem capacitatea modelului?</a:t>
            </a:r>
          </a:p>
        </p:txBody>
      </p:sp>
      <p:sp>
        <p:nvSpPr>
          <p:cNvPr id="8" name="Shape 1053"/>
          <p:cNvSpPr txBox="1"/>
          <p:nvPr/>
        </p:nvSpPr>
        <p:spPr>
          <a:xfrm>
            <a:off x="437859" y="96525"/>
            <a:ext cx="8234400" cy="5873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800" dirty="0"/>
              <a:t>Monitorizăm evoluția acurateții</a:t>
            </a:r>
          </a:p>
        </p:txBody>
      </p:sp>
    </p:spTree>
    <p:extLst>
      <p:ext uri="{BB962C8B-B14F-4D97-AF65-F5344CB8AC3E}">
        <p14:creationId xmlns:p14="http://schemas.microsoft.com/office/powerpoint/2010/main" val="406665673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Shape 1125"/>
          <p:cNvSpPr txBox="1"/>
          <p:nvPr/>
        </p:nvSpPr>
        <p:spPr>
          <a:xfrm>
            <a:off x="197057" y="132576"/>
            <a:ext cx="8747149" cy="43710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/>
              <a:t>Sfaturi practice (până acum)</a:t>
            </a:r>
          </a:p>
          <a:p>
            <a:pPr lvl="0" rtl="0">
              <a:spcBef>
                <a:spcPts val="0"/>
              </a:spcBef>
              <a:buNone/>
            </a:pPr>
            <a:endParaRPr lang="x-none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419100">
              <a:buSzPct val="100000"/>
              <a:buChar char="-"/>
            </a:pPr>
            <a:r>
              <a:rPr lang="en" sz="2800" dirty="0"/>
              <a:t>Funcții de activare </a:t>
            </a:r>
            <a:r>
              <a:rPr lang="en" sz="2800" dirty="0">
                <a:solidFill>
                  <a:srgbClr val="0000FF"/>
                </a:solidFill>
              </a:rPr>
              <a:t>(folosim ReLU)</a:t>
            </a:r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2800" dirty="0"/>
              <a:t>Preprocesarea datelor </a:t>
            </a:r>
            <a:r>
              <a:rPr lang="en" sz="2800" dirty="0">
                <a:solidFill>
                  <a:srgbClr val="0000FF"/>
                </a:solidFill>
              </a:rPr>
              <a:t>(imagini: scădem media)</a:t>
            </a:r>
          </a:p>
          <a:p>
            <a:pPr marL="457200" lvl="0" indent="-419100">
              <a:buSzPct val="100000"/>
              <a:buChar char="-"/>
            </a:pPr>
            <a:r>
              <a:rPr lang="en" sz="2800" dirty="0"/>
              <a:t>Inițializarea ponderilor </a:t>
            </a:r>
            <a:r>
              <a:rPr lang="en" sz="2800" dirty="0">
                <a:solidFill>
                  <a:srgbClr val="0000FF"/>
                </a:solidFill>
              </a:rPr>
              <a:t>(folosim Xavier)</a:t>
            </a:r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2800" dirty="0"/>
              <a:t>Batch Normalization </a:t>
            </a:r>
            <a:r>
              <a:rPr lang="en" sz="2800" dirty="0">
                <a:solidFill>
                  <a:srgbClr val="0000FF"/>
                </a:solidFill>
              </a:rPr>
              <a:t>(folosim)</a:t>
            </a:r>
          </a:p>
          <a:p>
            <a:pPr marL="457200" lvl="0" indent="-419100" rtl="0">
              <a:spcBef>
                <a:spcPts val="0"/>
              </a:spcBef>
              <a:buSzPct val="100000"/>
              <a:buChar char="-"/>
            </a:pPr>
            <a:r>
              <a:rPr lang="en" sz="2800" dirty="0"/>
              <a:t>Asistarea procesului de învățare</a:t>
            </a:r>
          </a:p>
          <a:p>
            <a:pPr marL="457200" lvl="0" indent="-419100">
              <a:buSzPct val="100000"/>
              <a:buChar char="-"/>
            </a:pPr>
            <a:r>
              <a:rPr lang="en" sz="2800" dirty="0"/>
              <a:t>Optimizarea hiperparametrilor </a:t>
            </a:r>
            <a:r>
              <a:rPr lang="en" sz="2800" dirty="0">
                <a:solidFill>
                  <a:srgbClr val="0000FF"/>
                </a:solidFill>
              </a:rPr>
              <a:t>(încercări aleatoare)</a:t>
            </a:r>
          </a:p>
        </p:txBody>
      </p:sp>
    </p:spTree>
    <p:extLst>
      <p:ext uri="{BB962C8B-B14F-4D97-AF65-F5344CB8AC3E}">
        <p14:creationId xmlns:p14="http://schemas.microsoft.com/office/powerpoint/2010/main" val="164138155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/>
        </p:nvSpPr>
        <p:spPr>
          <a:xfrm>
            <a:off x="586213" y="828879"/>
            <a:ext cx="8024999" cy="3357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3000" b="1" dirty="0"/>
          </a:p>
          <a:p>
            <a:pPr lvl="0" rtl="0">
              <a:spcBef>
                <a:spcPts val="0"/>
              </a:spcBef>
              <a:buNone/>
            </a:pPr>
            <a:endParaRPr sz="4800" dirty="0"/>
          </a:p>
          <a:p>
            <a:pPr lvl="0" algn="ctr" rtl="0">
              <a:spcBef>
                <a:spcPts val="0"/>
              </a:spcBef>
              <a:buNone/>
            </a:pPr>
            <a:r>
              <a:rPr lang="en" sz="4800" dirty="0"/>
              <a:t>Algoritmul de </a:t>
            </a:r>
            <a:r>
              <a:rPr lang="en" sz="4800" dirty="0" err="1"/>
              <a:t>optimizare</a:t>
            </a:r>
            <a:endParaRPr lang="en" sz="4800" dirty="0"/>
          </a:p>
        </p:txBody>
      </p:sp>
    </p:spTree>
    <p:extLst>
      <p:ext uri="{BB962C8B-B14F-4D97-AF65-F5344CB8AC3E}">
        <p14:creationId xmlns:p14="http://schemas.microsoft.com/office/powerpoint/2010/main" val="112513015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Shape 153" descr="optim3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3621" y="830370"/>
            <a:ext cx="3636750" cy="362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/>
        </p:nvSpPr>
        <p:spPr>
          <a:xfrm>
            <a:off x="6459446" y="4639850"/>
            <a:ext cx="2562600" cy="4303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 dirty="0"/>
              <a:t>Imagine de Alec Radford</a:t>
            </a:r>
          </a:p>
        </p:txBody>
      </p:sp>
      <p:sp>
        <p:nvSpPr>
          <p:cNvPr id="5" name="Shape 1053"/>
          <p:cNvSpPr txBox="1"/>
          <p:nvPr/>
        </p:nvSpPr>
        <p:spPr>
          <a:xfrm>
            <a:off x="251795" y="96525"/>
            <a:ext cx="8604830" cy="5873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800" dirty="0"/>
              <a:t>Există diverse variante ale algoritmului de antrenare</a:t>
            </a:r>
          </a:p>
        </p:txBody>
      </p:sp>
    </p:spTree>
    <p:extLst>
      <p:ext uri="{BB962C8B-B14F-4D97-AF65-F5344CB8AC3E}">
        <p14:creationId xmlns:p14="http://schemas.microsoft.com/office/powerpoint/2010/main" val="70000036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Shape 1043"/>
          <p:cNvSpPr txBox="1"/>
          <p:nvPr/>
        </p:nvSpPr>
        <p:spPr>
          <a:xfrm>
            <a:off x="273377" y="857652"/>
            <a:ext cx="8672660" cy="4101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76200">
              <a:buSzPct val="100000"/>
            </a:pPr>
            <a:r>
              <a:rPr lang="en" sz="2200" dirty="0" err="1">
                <a:solidFill>
                  <a:srgbClr val="0000FF"/>
                </a:solidFill>
                <a:latin typeface="Courier"/>
                <a:cs typeface="Courier"/>
              </a:rPr>
              <a:t>def</a:t>
            </a:r>
            <a:r>
              <a:rPr lang="en" sz="2200" dirty="0">
                <a:latin typeface="Courier"/>
                <a:cs typeface="Courier"/>
              </a:rPr>
              <a:t> GD(W0, X, goal, </a:t>
            </a:r>
            <a:r>
              <a:rPr lang="en" sz="2200" dirty="0" err="1">
                <a:latin typeface="Courier"/>
                <a:cs typeface="Courier"/>
              </a:rPr>
              <a:t>learningRate</a:t>
            </a:r>
            <a:r>
              <a:rPr lang="en" sz="2200" dirty="0">
                <a:latin typeface="Courier"/>
                <a:cs typeface="Courier"/>
              </a:rPr>
              <a:t>):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</a:t>
            </a:r>
            <a:r>
              <a:rPr lang="en" sz="2200" dirty="0" err="1">
                <a:latin typeface="Courier"/>
                <a:cs typeface="Courier"/>
              </a:rPr>
              <a:t>perfGoalNotMet</a:t>
            </a:r>
            <a:r>
              <a:rPr lang="en" sz="2200" dirty="0">
                <a:latin typeface="Courier"/>
                <a:cs typeface="Courier"/>
              </a:rPr>
              <a:t> = true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W = W0</a:t>
            </a:r>
          </a:p>
          <a:p>
            <a:pPr marL="76200">
              <a:buSzPct val="100000"/>
            </a:pPr>
            <a:endParaRPr lang="en" sz="2200" dirty="0">
              <a:latin typeface="Courier"/>
              <a:cs typeface="Courier"/>
            </a:endParaRPr>
          </a:p>
          <a:p>
            <a:pPr marL="76200">
              <a:buSzPct val="100000"/>
            </a:pPr>
            <a:r>
              <a:rPr lang="en" sz="2200" dirty="0">
                <a:solidFill>
                  <a:srgbClr val="0000FF"/>
                </a:solidFill>
                <a:latin typeface="Courier"/>
                <a:cs typeface="Courier"/>
              </a:rPr>
              <a:t>   while</a:t>
            </a:r>
            <a:r>
              <a:rPr lang="en" sz="2200" dirty="0">
                <a:latin typeface="Courier"/>
                <a:cs typeface="Courier"/>
              </a:rPr>
              <a:t> </a:t>
            </a:r>
            <a:r>
              <a:rPr lang="en" sz="2200" dirty="0" err="1">
                <a:latin typeface="Courier"/>
                <a:cs typeface="Courier"/>
              </a:rPr>
              <a:t>perfGoalNotMet</a:t>
            </a:r>
            <a:r>
              <a:rPr lang="en" sz="2200" dirty="0">
                <a:latin typeface="Courier"/>
                <a:cs typeface="Courier"/>
              </a:rPr>
              <a:t>: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gradient = </a:t>
            </a:r>
            <a:r>
              <a:rPr lang="en" sz="2200" dirty="0" err="1">
                <a:latin typeface="Courier"/>
                <a:cs typeface="Courier"/>
              </a:rPr>
              <a:t>eval_gradient</a:t>
            </a:r>
            <a:r>
              <a:rPr lang="en" sz="2200" dirty="0">
                <a:latin typeface="Courier"/>
                <a:cs typeface="Courier"/>
              </a:rPr>
              <a:t>(X, W)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</a:t>
            </a:r>
            <a:r>
              <a:rPr lang="en" sz="2200" dirty="0" err="1">
                <a:latin typeface="Courier"/>
                <a:cs typeface="Courier"/>
              </a:rPr>
              <a:t>W_old</a:t>
            </a:r>
            <a:r>
              <a:rPr lang="en" sz="2200" dirty="0">
                <a:latin typeface="Courier"/>
                <a:cs typeface="Courier"/>
              </a:rPr>
              <a:t> = W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W = W </a:t>
            </a:r>
            <a:r>
              <a:rPr lang="mr-IN" sz="2200" dirty="0">
                <a:latin typeface="Courier"/>
                <a:cs typeface="Courier"/>
              </a:rPr>
              <a:t>–</a:t>
            </a:r>
            <a:r>
              <a:rPr lang="en" sz="2200" dirty="0">
                <a:latin typeface="Courier"/>
                <a:cs typeface="Courier"/>
              </a:rPr>
              <a:t> learningRate * gradient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</a:t>
            </a:r>
            <a:r>
              <a:rPr lang="en" sz="2200" dirty="0" err="1">
                <a:latin typeface="Courier"/>
                <a:cs typeface="Courier"/>
              </a:rPr>
              <a:t>perfGoalNotMet</a:t>
            </a:r>
            <a:r>
              <a:rPr lang="en" sz="2200" dirty="0">
                <a:latin typeface="Courier"/>
                <a:cs typeface="Courier"/>
              </a:rPr>
              <a:t> = sum(abs(W - </a:t>
            </a:r>
            <a:r>
              <a:rPr lang="en" sz="2200" dirty="0" err="1">
                <a:latin typeface="Courier"/>
                <a:cs typeface="Courier"/>
              </a:rPr>
              <a:t>W_old</a:t>
            </a:r>
            <a:r>
              <a:rPr lang="en" sz="2200" dirty="0">
                <a:latin typeface="Courier"/>
                <a:cs typeface="Courier"/>
              </a:rPr>
              <a:t>)) &gt; goal</a:t>
            </a:r>
          </a:p>
          <a:p>
            <a:pPr marL="76200">
              <a:buSzPct val="100000"/>
            </a:pPr>
            <a:endParaRPr lang="en" sz="2200" dirty="0">
              <a:solidFill>
                <a:srgbClr val="0000FF"/>
              </a:solidFill>
              <a:latin typeface="Courier"/>
              <a:cs typeface="Courier"/>
            </a:endParaRPr>
          </a:p>
        </p:txBody>
      </p:sp>
      <p:sp>
        <p:nvSpPr>
          <p:cNvPr id="1040" name="Shape 1040"/>
          <p:cNvSpPr txBox="1"/>
          <p:nvPr/>
        </p:nvSpPr>
        <p:spPr>
          <a:xfrm>
            <a:off x="377210" y="92352"/>
            <a:ext cx="8475600" cy="7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000" dirty="0" err="1"/>
              <a:t>Algorimtul</a:t>
            </a:r>
            <a:r>
              <a:rPr lang="en-US" sz="3000" dirty="0"/>
              <a:t> </a:t>
            </a:r>
            <a:r>
              <a:rPr lang="en-US" sz="3000" dirty="0" err="1"/>
              <a:t>coborârii</a:t>
            </a:r>
            <a:r>
              <a:rPr lang="en-US" sz="3000" dirty="0"/>
              <a:t> </a:t>
            </a:r>
            <a:r>
              <a:rPr lang="en-US" sz="3000" dirty="0" err="1"/>
              <a:t>pe</a:t>
            </a:r>
            <a:r>
              <a:rPr lang="en-US" sz="3000" dirty="0"/>
              <a:t> gradient (</a:t>
            </a:r>
            <a:r>
              <a:rPr lang="en-US" sz="3000" dirty="0">
                <a:solidFill>
                  <a:schemeClr val="tx1"/>
                </a:solidFill>
              </a:rPr>
              <a:t>Python</a:t>
            </a:r>
            <a:r>
              <a:rPr lang="en-US" sz="3000" dirty="0"/>
              <a:t>)</a:t>
            </a:r>
            <a:endParaRPr lang="en" sz="3000" dirty="0"/>
          </a:p>
        </p:txBody>
      </p:sp>
    </p:spTree>
    <p:extLst>
      <p:ext uri="{BB962C8B-B14F-4D97-AF65-F5344CB8AC3E}">
        <p14:creationId xmlns:p14="http://schemas.microsoft.com/office/powerpoint/2010/main" val="382888848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/>
        </p:nvSpPr>
        <p:spPr>
          <a:xfrm rot="5400000">
            <a:off x="4151277" y="1047078"/>
            <a:ext cx="425099" cy="21156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/>
          <p:nvPr/>
        </p:nvSpPr>
        <p:spPr>
          <a:xfrm rot="5400000">
            <a:off x="3540699" y="-1982675"/>
            <a:ext cx="1645800" cy="81912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2" name="Shape 162"/>
          <p:cNvSpPr/>
          <p:nvPr/>
        </p:nvSpPr>
        <p:spPr>
          <a:xfrm rot="5400000">
            <a:off x="3665266" y="-1362686"/>
            <a:ext cx="1397100" cy="6951599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3" name="Shape 163"/>
          <p:cNvSpPr/>
          <p:nvPr/>
        </p:nvSpPr>
        <p:spPr>
          <a:xfrm rot="5400000">
            <a:off x="3816429" y="-611095"/>
            <a:ext cx="1094400" cy="5447999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 rot="5400000">
            <a:off x="3943962" y="24191"/>
            <a:ext cx="839399" cy="41775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/>
          <p:nvPr/>
        </p:nvSpPr>
        <p:spPr>
          <a:xfrm rot="5400000">
            <a:off x="4057759" y="590436"/>
            <a:ext cx="611699" cy="3044999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 txBox="1"/>
          <p:nvPr/>
        </p:nvSpPr>
        <p:spPr>
          <a:xfrm>
            <a:off x="128200" y="186475"/>
            <a:ext cx="8839199" cy="509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200" dirty="0"/>
              <a:t>Dacă funcție este abruptă pe verticală, dar lină pe orizontală:</a:t>
            </a:r>
          </a:p>
        </p:txBody>
      </p:sp>
      <p:sp>
        <p:nvSpPr>
          <p:cNvPr id="167" name="Shape 167"/>
          <p:cNvSpPr/>
          <p:nvPr/>
        </p:nvSpPr>
        <p:spPr>
          <a:xfrm>
            <a:off x="2450375" y="2660090"/>
            <a:ext cx="135299" cy="135299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4273650" y="1976727"/>
            <a:ext cx="240600" cy="240600"/>
          </a:xfrm>
          <a:prstGeom prst="smileyFace">
            <a:avLst>
              <a:gd name="adj" fmla="val 4653"/>
            </a:avLst>
          </a:prstGeom>
          <a:solidFill>
            <a:srgbClr val="F9CB9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9" name="Shape 169"/>
          <p:cNvSpPr txBox="1"/>
          <p:nvPr/>
        </p:nvSpPr>
        <p:spPr>
          <a:xfrm>
            <a:off x="760200" y="3361775"/>
            <a:ext cx="7523099" cy="551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Q: Care este traiectoria de-a lungul căreia algoritmul SGD converge către minim?</a:t>
            </a:r>
          </a:p>
        </p:txBody>
      </p:sp>
      <p:cxnSp>
        <p:nvCxnSpPr>
          <p:cNvPr id="13" name="Shape 185"/>
          <p:cNvCxnSpPr/>
          <p:nvPr/>
        </p:nvCxnSpPr>
        <p:spPr>
          <a:xfrm>
            <a:off x="2592846" y="2727740"/>
            <a:ext cx="211199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4" name="Shape 186"/>
          <p:cNvCxnSpPr/>
          <p:nvPr/>
        </p:nvCxnSpPr>
        <p:spPr>
          <a:xfrm rot="10800000">
            <a:off x="2520391" y="1857417"/>
            <a:ext cx="0" cy="7938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797433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/>
        </p:nvSpPr>
        <p:spPr>
          <a:xfrm rot="5400000">
            <a:off x="4151277" y="1047078"/>
            <a:ext cx="425099" cy="21156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/>
          <p:nvPr/>
        </p:nvSpPr>
        <p:spPr>
          <a:xfrm rot="5400000">
            <a:off x="3540699" y="-1982675"/>
            <a:ext cx="1645800" cy="81912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2" name="Shape 162"/>
          <p:cNvSpPr/>
          <p:nvPr/>
        </p:nvSpPr>
        <p:spPr>
          <a:xfrm rot="5400000">
            <a:off x="3665266" y="-1362686"/>
            <a:ext cx="1397100" cy="6951599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3" name="Shape 163"/>
          <p:cNvSpPr/>
          <p:nvPr/>
        </p:nvSpPr>
        <p:spPr>
          <a:xfrm rot="5400000">
            <a:off x="3816429" y="-611095"/>
            <a:ext cx="1094400" cy="5447999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 rot="5400000">
            <a:off x="3943962" y="24191"/>
            <a:ext cx="839399" cy="41775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/>
          <p:nvPr/>
        </p:nvSpPr>
        <p:spPr>
          <a:xfrm rot="5400000">
            <a:off x="4057759" y="590436"/>
            <a:ext cx="611699" cy="3044999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 txBox="1"/>
          <p:nvPr/>
        </p:nvSpPr>
        <p:spPr>
          <a:xfrm>
            <a:off x="128200" y="186475"/>
            <a:ext cx="8839199" cy="509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200" dirty="0"/>
              <a:t>Dacă funcție este abruptă pe verticală, dar lină pe orizontală:</a:t>
            </a:r>
          </a:p>
        </p:txBody>
      </p:sp>
      <p:sp>
        <p:nvSpPr>
          <p:cNvPr id="167" name="Shape 167"/>
          <p:cNvSpPr/>
          <p:nvPr/>
        </p:nvSpPr>
        <p:spPr>
          <a:xfrm>
            <a:off x="2450375" y="2660090"/>
            <a:ext cx="135299" cy="135299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4273650" y="1976727"/>
            <a:ext cx="240600" cy="240600"/>
          </a:xfrm>
          <a:prstGeom prst="smileyFace">
            <a:avLst>
              <a:gd name="adj" fmla="val 4653"/>
            </a:avLst>
          </a:prstGeom>
          <a:solidFill>
            <a:srgbClr val="F9CB9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9" name="Shape 169"/>
          <p:cNvSpPr txBox="1"/>
          <p:nvPr/>
        </p:nvSpPr>
        <p:spPr>
          <a:xfrm>
            <a:off x="760200" y="3361775"/>
            <a:ext cx="7523099" cy="15228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Q: Care este traiectoria de-a lungul căreia algoritmul SGD converge către minim? </a:t>
            </a:r>
            <a:r>
              <a:rPr lang="en" sz="2400" dirty="0">
                <a:solidFill>
                  <a:srgbClr val="FF0000"/>
                </a:solidFill>
              </a:rPr>
              <a:t>Progres încet pe direcția cu pantă lină, zig zag pe direcția abruptă</a:t>
            </a:r>
          </a:p>
        </p:txBody>
      </p:sp>
      <p:sp>
        <p:nvSpPr>
          <p:cNvPr id="15" name="Shape 202"/>
          <p:cNvSpPr/>
          <p:nvPr/>
        </p:nvSpPr>
        <p:spPr>
          <a:xfrm>
            <a:off x="2538800" y="1463050"/>
            <a:ext cx="1879000" cy="1240700"/>
          </a:xfrm>
          <a:custGeom>
            <a:avLst/>
            <a:gdLst/>
            <a:ahLst/>
            <a:cxnLst/>
            <a:rect l="0" t="0" r="0" b="0"/>
            <a:pathLst>
              <a:path w="75160" h="49628" extrusionOk="0">
                <a:moveTo>
                  <a:pt x="0" y="48481"/>
                </a:moveTo>
                <a:lnTo>
                  <a:pt x="4303" y="0"/>
                </a:lnTo>
                <a:lnTo>
                  <a:pt x="7172" y="49628"/>
                </a:lnTo>
                <a:lnTo>
                  <a:pt x="10328" y="2581"/>
                </a:lnTo>
                <a:lnTo>
                  <a:pt x="13196" y="47046"/>
                </a:lnTo>
                <a:lnTo>
                  <a:pt x="14344" y="4876"/>
                </a:lnTo>
                <a:lnTo>
                  <a:pt x="18360" y="43604"/>
                </a:lnTo>
                <a:lnTo>
                  <a:pt x="19507" y="8606"/>
                </a:lnTo>
                <a:lnTo>
                  <a:pt x="22663" y="41022"/>
                </a:lnTo>
                <a:lnTo>
                  <a:pt x="25245" y="12622"/>
                </a:lnTo>
                <a:lnTo>
                  <a:pt x="27827" y="41022"/>
                </a:lnTo>
                <a:lnTo>
                  <a:pt x="31269" y="13483"/>
                </a:lnTo>
                <a:lnTo>
                  <a:pt x="34712" y="39875"/>
                </a:lnTo>
                <a:lnTo>
                  <a:pt x="37867" y="14630"/>
                </a:lnTo>
                <a:lnTo>
                  <a:pt x="39015" y="37293"/>
                </a:lnTo>
                <a:lnTo>
                  <a:pt x="43318" y="16925"/>
                </a:lnTo>
                <a:lnTo>
                  <a:pt x="45326" y="34711"/>
                </a:lnTo>
                <a:lnTo>
                  <a:pt x="47621" y="18072"/>
                </a:lnTo>
                <a:lnTo>
                  <a:pt x="48481" y="33277"/>
                </a:lnTo>
                <a:lnTo>
                  <a:pt x="51350" y="18072"/>
                </a:lnTo>
                <a:lnTo>
                  <a:pt x="53358" y="30982"/>
                </a:lnTo>
                <a:lnTo>
                  <a:pt x="55366" y="18359"/>
                </a:lnTo>
                <a:lnTo>
                  <a:pt x="56801" y="28974"/>
                </a:lnTo>
                <a:lnTo>
                  <a:pt x="58809" y="20081"/>
                </a:lnTo>
                <a:lnTo>
                  <a:pt x="61390" y="28687"/>
                </a:lnTo>
                <a:lnTo>
                  <a:pt x="62825" y="20941"/>
                </a:lnTo>
                <a:lnTo>
                  <a:pt x="65407" y="30408"/>
                </a:lnTo>
                <a:lnTo>
                  <a:pt x="67702" y="20941"/>
                </a:lnTo>
                <a:lnTo>
                  <a:pt x="69997" y="30408"/>
                </a:lnTo>
                <a:lnTo>
                  <a:pt x="71431" y="21515"/>
                </a:lnTo>
                <a:lnTo>
                  <a:pt x="72005" y="30408"/>
                </a:lnTo>
                <a:lnTo>
                  <a:pt x="75160" y="24957"/>
                </a:ln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sp>
    </p:spTree>
    <p:extLst>
      <p:ext uri="{BB962C8B-B14F-4D97-AF65-F5344CB8AC3E}">
        <p14:creationId xmlns:p14="http://schemas.microsoft.com/office/powerpoint/2010/main" val="159725291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Shape 1043"/>
          <p:cNvSpPr txBox="1"/>
          <p:nvPr/>
        </p:nvSpPr>
        <p:spPr>
          <a:xfrm>
            <a:off x="245097" y="857652"/>
            <a:ext cx="8607713" cy="4101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76200">
              <a:buSzPct val="100000"/>
            </a:pPr>
            <a:r>
              <a:rPr lang="en" sz="2200" dirty="0" err="1">
                <a:solidFill>
                  <a:srgbClr val="0000FF"/>
                </a:solidFill>
                <a:latin typeface="Courier"/>
                <a:cs typeface="Courier"/>
              </a:rPr>
              <a:t>def</a:t>
            </a:r>
            <a:r>
              <a:rPr lang="en" sz="2200" dirty="0">
                <a:latin typeface="Courier"/>
                <a:cs typeface="Courier"/>
              </a:rPr>
              <a:t> GD(W0, X, goal, </a:t>
            </a:r>
            <a:r>
              <a:rPr lang="en" sz="2200" dirty="0" err="1">
                <a:latin typeface="Courier"/>
                <a:cs typeface="Courier"/>
              </a:rPr>
              <a:t>learningRate</a:t>
            </a:r>
            <a:r>
              <a:rPr lang="en" sz="2200" dirty="0">
                <a:latin typeface="Courier"/>
                <a:cs typeface="Courier"/>
              </a:rPr>
              <a:t>, </a:t>
            </a:r>
            <a:r>
              <a:rPr lang="en" sz="2200" dirty="0">
                <a:solidFill>
                  <a:srgbClr val="FF0000"/>
                </a:solidFill>
                <a:latin typeface="Courier"/>
                <a:cs typeface="Courier"/>
              </a:rPr>
              <a:t>mu</a:t>
            </a:r>
            <a:r>
              <a:rPr lang="en" sz="2200" dirty="0">
                <a:latin typeface="Courier"/>
                <a:cs typeface="Courier"/>
              </a:rPr>
              <a:t>):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</a:t>
            </a:r>
            <a:r>
              <a:rPr lang="en" sz="2200" dirty="0" err="1">
                <a:latin typeface="Courier"/>
                <a:cs typeface="Courier"/>
              </a:rPr>
              <a:t>perfGoalNotMet</a:t>
            </a:r>
            <a:r>
              <a:rPr lang="en" sz="2200" dirty="0">
                <a:latin typeface="Courier"/>
                <a:cs typeface="Courier"/>
              </a:rPr>
              <a:t> = true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W = W0</a:t>
            </a:r>
          </a:p>
          <a:p>
            <a:pPr marL="76200">
              <a:buSzPct val="100000"/>
            </a:pPr>
            <a:r>
              <a:rPr lang="en" sz="2200" dirty="0">
                <a:solidFill>
                  <a:srgbClr val="FF0000"/>
                </a:solidFill>
                <a:latin typeface="Courier"/>
                <a:cs typeface="Courier"/>
              </a:rPr>
              <a:t>   V = 0</a:t>
            </a:r>
          </a:p>
          <a:p>
            <a:pPr marL="76200">
              <a:buSzPct val="100000"/>
            </a:pPr>
            <a:r>
              <a:rPr lang="en" sz="2200">
                <a:solidFill>
                  <a:srgbClr val="0000FF"/>
                </a:solidFill>
                <a:latin typeface="Courier"/>
                <a:cs typeface="Courier"/>
              </a:rPr>
              <a:t>   while</a:t>
            </a:r>
            <a:r>
              <a:rPr lang="en" sz="2200">
                <a:latin typeface="Courier"/>
                <a:cs typeface="Courier"/>
              </a:rPr>
              <a:t> </a:t>
            </a:r>
            <a:r>
              <a:rPr lang="en" sz="2200" dirty="0" err="1">
                <a:latin typeface="Courier"/>
                <a:cs typeface="Courier"/>
              </a:rPr>
              <a:t>perfGoalNotMet</a:t>
            </a:r>
            <a:r>
              <a:rPr lang="en" sz="2200" dirty="0">
                <a:latin typeface="Courier"/>
                <a:cs typeface="Courier"/>
              </a:rPr>
              <a:t>: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gradient = </a:t>
            </a:r>
            <a:r>
              <a:rPr lang="en" sz="2200" dirty="0" err="1">
                <a:latin typeface="Courier"/>
                <a:cs typeface="Courier"/>
              </a:rPr>
              <a:t>eval_gradient</a:t>
            </a:r>
            <a:r>
              <a:rPr lang="en" sz="2200" dirty="0">
                <a:latin typeface="Courier"/>
                <a:cs typeface="Courier"/>
              </a:rPr>
              <a:t>(X, W)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</a:t>
            </a:r>
            <a:r>
              <a:rPr lang="en" sz="2200" dirty="0" err="1">
                <a:latin typeface="Courier"/>
                <a:cs typeface="Courier"/>
              </a:rPr>
              <a:t>W_old</a:t>
            </a:r>
            <a:r>
              <a:rPr lang="en" sz="2200" dirty="0">
                <a:latin typeface="Courier"/>
                <a:cs typeface="Courier"/>
              </a:rPr>
              <a:t> = W</a:t>
            </a: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</a:t>
            </a:r>
            <a:r>
              <a:rPr lang="en" sz="2200" dirty="0">
                <a:solidFill>
                  <a:srgbClr val="FF0000"/>
                </a:solidFill>
                <a:latin typeface="Courier"/>
                <a:cs typeface="Courier"/>
              </a:rPr>
              <a:t>V = mu * V </a:t>
            </a:r>
            <a:r>
              <a:rPr lang="mr-IN" sz="2200" dirty="0">
                <a:solidFill>
                  <a:srgbClr val="FF0000"/>
                </a:solidFill>
                <a:latin typeface="Courier"/>
                <a:cs typeface="Courier"/>
              </a:rPr>
              <a:t>–</a:t>
            </a:r>
            <a:r>
              <a:rPr lang="en" sz="22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" sz="2200" dirty="0" err="1">
                <a:solidFill>
                  <a:srgbClr val="FF0000"/>
                </a:solidFill>
                <a:latin typeface="Courier"/>
                <a:cs typeface="Courier"/>
              </a:rPr>
              <a:t>learningRate</a:t>
            </a:r>
            <a:r>
              <a:rPr lang="en" sz="2200" dirty="0">
                <a:solidFill>
                  <a:srgbClr val="FF0000"/>
                </a:solidFill>
                <a:latin typeface="Courier"/>
                <a:cs typeface="Courier"/>
              </a:rPr>
              <a:t> * gradient</a:t>
            </a:r>
          </a:p>
          <a:p>
            <a:pPr marL="76200">
              <a:buSzPct val="100000"/>
            </a:pPr>
            <a:r>
              <a:rPr lang="en" sz="2200" dirty="0">
                <a:solidFill>
                  <a:srgbClr val="FF0000"/>
                </a:solidFill>
                <a:latin typeface="Courier"/>
                <a:cs typeface="Courier"/>
              </a:rPr>
              <a:t>      W = W + V</a:t>
            </a:r>
          </a:p>
          <a:p>
            <a:pPr marL="76200">
              <a:buSzPct val="100000"/>
            </a:pPr>
            <a:endParaRPr lang="en" sz="2200" dirty="0">
              <a:latin typeface="Courier"/>
              <a:cs typeface="Courier"/>
            </a:endParaRPr>
          </a:p>
          <a:p>
            <a:pPr marL="76200">
              <a:buSzPct val="100000"/>
            </a:pPr>
            <a:r>
              <a:rPr lang="en" sz="2200" dirty="0">
                <a:latin typeface="Courier"/>
                <a:cs typeface="Courier"/>
              </a:rPr>
              <a:t>      </a:t>
            </a:r>
            <a:r>
              <a:rPr lang="en" sz="2200" dirty="0" err="1">
                <a:latin typeface="Courier"/>
                <a:cs typeface="Courier"/>
              </a:rPr>
              <a:t>perfGoalNotMet</a:t>
            </a:r>
            <a:r>
              <a:rPr lang="en" sz="2200" dirty="0">
                <a:latin typeface="Courier"/>
                <a:cs typeface="Courier"/>
              </a:rPr>
              <a:t> = sum(abs(W - </a:t>
            </a:r>
            <a:r>
              <a:rPr lang="en" sz="2200" dirty="0" err="1">
                <a:latin typeface="Courier"/>
                <a:cs typeface="Courier"/>
              </a:rPr>
              <a:t>W_old</a:t>
            </a:r>
            <a:r>
              <a:rPr lang="en" sz="2200" dirty="0">
                <a:latin typeface="Courier"/>
                <a:cs typeface="Courier"/>
              </a:rPr>
              <a:t>)) &gt; goal</a:t>
            </a:r>
          </a:p>
        </p:txBody>
      </p:sp>
      <p:sp>
        <p:nvSpPr>
          <p:cNvPr id="1040" name="Shape 1040"/>
          <p:cNvSpPr txBox="1"/>
          <p:nvPr/>
        </p:nvSpPr>
        <p:spPr>
          <a:xfrm>
            <a:off x="377210" y="92352"/>
            <a:ext cx="8475600" cy="7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000" dirty="0" err="1"/>
              <a:t>Algorimtul</a:t>
            </a:r>
            <a:r>
              <a:rPr lang="en-US" sz="3000" dirty="0"/>
              <a:t> SGD cu moment (</a:t>
            </a:r>
            <a:r>
              <a:rPr lang="en-US" sz="3000" dirty="0">
                <a:solidFill>
                  <a:schemeClr val="tx1"/>
                </a:solidFill>
              </a:rPr>
              <a:t>Python</a:t>
            </a:r>
            <a:r>
              <a:rPr lang="en-US" sz="3000" dirty="0"/>
              <a:t>)</a:t>
            </a:r>
            <a:endParaRPr lang="en" sz="3000" dirty="0"/>
          </a:p>
        </p:txBody>
      </p:sp>
    </p:spTree>
    <p:extLst>
      <p:ext uri="{BB962C8B-B14F-4D97-AF65-F5344CB8AC3E}">
        <p14:creationId xmlns:p14="http://schemas.microsoft.com/office/powerpoint/2010/main" val="3645185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/>
        </p:nvSpPr>
        <p:spPr>
          <a:xfrm>
            <a:off x="284450" y="107325"/>
            <a:ext cx="8545281" cy="6183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 dirty="0"/>
              <a:t>Privim algoritmul ca un graf computațional</a:t>
            </a: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1237" y="1267300"/>
            <a:ext cx="1495425" cy="4953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88" name="Shape 88"/>
          <p:cNvSpPr/>
          <p:nvPr/>
        </p:nvSpPr>
        <p:spPr>
          <a:xfrm>
            <a:off x="842975" y="1462950"/>
            <a:ext cx="375000" cy="957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dirty="0"/>
              <a:t>x</a:t>
            </a:r>
          </a:p>
        </p:txBody>
      </p:sp>
      <p:cxnSp>
        <p:nvCxnSpPr>
          <p:cNvPr id="89" name="Shape 89"/>
          <p:cNvCxnSpPr/>
          <p:nvPr/>
        </p:nvCxnSpPr>
        <p:spPr>
          <a:xfrm>
            <a:off x="1447000" y="1901800"/>
            <a:ext cx="592800" cy="3350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0" name="Shape 90"/>
          <p:cNvSpPr/>
          <p:nvPr/>
        </p:nvSpPr>
        <p:spPr>
          <a:xfrm>
            <a:off x="284450" y="2548900"/>
            <a:ext cx="933599" cy="957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dirty="0"/>
              <a:t>W</a:t>
            </a:r>
          </a:p>
        </p:txBody>
      </p:sp>
      <p:cxnSp>
        <p:nvCxnSpPr>
          <p:cNvPr id="91" name="Shape 91"/>
          <p:cNvCxnSpPr/>
          <p:nvPr/>
        </p:nvCxnSpPr>
        <p:spPr>
          <a:xfrm rot="10800000" flipH="1">
            <a:off x="1393462" y="2548049"/>
            <a:ext cx="678299" cy="51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2" name="Shape 92"/>
          <p:cNvSpPr/>
          <p:nvPr/>
        </p:nvSpPr>
        <p:spPr>
          <a:xfrm>
            <a:off x="2191450" y="2090525"/>
            <a:ext cx="622499" cy="622499"/>
          </a:xfrm>
          <a:prstGeom prst="ellipse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40" tIns="228600" rIns="91425" bIns="91425" anchor="ctr" anchorCtr="0">
            <a:noAutofit/>
          </a:bodyPr>
          <a:lstStyle/>
          <a:p>
            <a:pPr lvl="0" algn="ctr" rtl="0">
              <a:spcBef>
                <a:spcPts val="1200"/>
              </a:spcBef>
              <a:buNone/>
            </a:pPr>
            <a:r>
              <a:rPr lang="en" sz="3000" dirty="0"/>
              <a:t>*</a:t>
            </a:r>
          </a:p>
        </p:txBody>
      </p:sp>
      <p:cxnSp>
        <p:nvCxnSpPr>
          <p:cNvPr id="93" name="Shape 93"/>
          <p:cNvCxnSpPr/>
          <p:nvPr/>
        </p:nvCxnSpPr>
        <p:spPr>
          <a:xfrm>
            <a:off x="2942412" y="2401775"/>
            <a:ext cx="12464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7425" y="1264261"/>
            <a:ext cx="4459824" cy="47812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5" name="Shape 95"/>
          <p:cNvSpPr/>
          <p:nvPr/>
        </p:nvSpPr>
        <p:spPr>
          <a:xfrm>
            <a:off x="4220059" y="2005469"/>
            <a:ext cx="798250" cy="811224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100" dirty="0"/>
              <a:t>Hinge loss</a:t>
            </a:r>
          </a:p>
        </p:txBody>
      </p:sp>
      <p:cxnSp>
        <p:nvCxnSpPr>
          <p:cNvPr id="96" name="Shape 96"/>
          <p:cNvCxnSpPr/>
          <p:nvPr/>
        </p:nvCxnSpPr>
        <p:spPr>
          <a:xfrm>
            <a:off x="5076637" y="2401775"/>
            <a:ext cx="811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7" name="Shape 97"/>
          <p:cNvCxnSpPr>
            <a:endCxn id="98" idx="4"/>
          </p:cNvCxnSpPr>
          <p:nvPr/>
        </p:nvCxnSpPr>
        <p:spPr>
          <a:xfrm flipV="1">
            <a:off x="1455999" y="2604574"/>
            <a:ext cx="4766201" cy="725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9" name="Shape 99"/>
          <p:cNvSpPr/>
          <p:nvPr/>
        </p:nvSpPr>
        <p:spPr>
          <a:xfrm>
            <a:off x="4447650" y="2984975"/>
            <a:ext cx="622499" cy="622499"/>
          </a:xfrm>
          <a:prstGeom prst="ellipse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R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6200" y="3512572"/>
            <a:ext cx="811199" cy="405599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8" name="Shape 98"/>
          <p:cNvSpPr/>
          <p:nvPr/>
        </p:nvSpPr>
        <p:spPr>
          <a:xfrm>
            <a:off x="5987400" y="2198975"/>
            <a:ext cx="469600" cy="405599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dirty="0"/>
              <a:t>+</a:t>
            </a:r>
          </a:p>
        </p:txBody>
      </p:sp>
      <p:cxnSp>
        <p:nvCxnSpPr>
          <p:cNvPr id="101" name="Shape 101"/>
          <p:cNvCxnSpPr/>
          <p:nvPr/>
        </p:nvCxnSpPr>
        <p:spPr>
          <a:xfrm>
            <a:off x="6508912" y="2401775"/>
            <a:ext cx="811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2" name="Shape 102"/>
          <p:cNvSpPr txBox="1"/>
          <p:nvPr/>
        </p:nvSpPr>
        <p:spPr>
          <a:xfrm>
            <a:off x="7437250" y="2198975"/>
            <a:ext cx="326999" cy="26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L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3072800" y="2046043"/>
            <a:ext cx="1199099" cy="18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/>
              <a:t>s</a:t>
            </a:r>
            <a:r>
              <a:rPr lang="en" dirty="0"/>
              <a:t> (scoruri)</a:t>
            </a:r>
          </a:p>
        </p:txBody>
      </p:sp>
    </p:spTree>
    <p:extLst>
      <p:ext uri="{BB962C8B-B14F-4D97-AF65-F5344CB8AC3E}">
        <p14:creationId xmlns:p14="http://schemas.microsoft.com/office/powerpoint/2010/main" val="4023220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/>
        </p:nvSpPr>
        <p:spPr>
          <a:xfrm>
            <a:off x="85406" y="73200"/>
            <a:ext cx="8998500" cy="688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sz="3000" dirty="0" err="1"/>
              <a:t>Algorimtul</a:t>
            </a:r>
            <a:r>
              <a:rPr lang="en-US" sz="3000" dirty="0"/>
              <a:t> SGD cu moment</a:t>
            </a:r>
            <a:endParaRPr lang="en" sz="3000" dirty="0"/>
          </a:p>
        </p:txBody>
      </p:sp>
      <p:sp>
        <p:nvSpPr>
          <p:cNvPr id="9" name="Shape 224"/>
          <p:cNvSpPr txBox="1"/>
          <p:nvPr/>
        </p:nvSpPr>
        <p:spPr>
          <a:xfrm>
            <a:off x="64550" y="3591249"/>
            <a:ext cx="8971800" cy="11956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Clr>
                <a:srgbClr val="FF0000"/>
              </a:buClr>
              <a:buSzPct val="100000"/>
              <a:buChar char="-"/>
            </a:pPr>
            <a:r>
              <a:rPr lang="en" sz="2000" dirty="0">
                <a:solidFill>
                  <a:srgbClr val="FF0000"/>
                </a:solidFill>
              </a:rPr>
              <a:t>Permite acumularea vitezei de-a lungul direcțiilor cu pantă lină</a:t>
            </a:r>
          </a:p>
          <a:p>
            <a:pPr marL="457200" lvl="0" indent="-355600" rtl="0">
              <a:spcBef>
                <a:spcPts val="0"/>
              </a:spcBef>
              <a:buClr>
                <a:srgbClr val="FF0000"/>
              </a:buClr>
              <a:buSzPct val="100000"/>
              <a:buChar char="-"/>
            </a:pPr>
            <a:r>
              <a:rPr lang="en" sz="2000" dirty="0">
                <a:solidFill>
                  <a:srgbClr val="FF0000"/>
                </a:solidFill>
              </a:rPr>
              <a:t>Viteza se amortizează de-a lungul direcției abrupte din cauza schimbării dese a semnului / direcției de coborâre</a:t>
            </a:r>
          </a:p>
        </p:txBody>
      </p:sp>
      <p:sp>
        <p:nvSpPr>
          <p:cNvPr id="10" name="Shape 225"/>
          <p:cNvSpPr/>
          <p:nvPr/>
        </p:nvSpPr>
        <p:spPr>
          <a:xfrm>
            <a:off x="2909652" y="1431775"/>
            <a:ext cx="1408799" cy="2060999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226"/>
          <p:cNvSpPr/>
          <p:nvPr/>
        </p:nvSpPr>
        <p:spPr>
          <a:xfrm>
            <a:off x="4455177" y="1830700"/>
            <a:ext cx="1641899" cy="11886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228"/>
          <p:cNvSpPr/>
          <p:nvPr/>
        </p:nvSpPr>
        <p:spPr>
          <a:xfrm>
            <a:off x="4124885" y="2593549"/>
            <a:ext cx="164999" cy="164999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229"/>
          <p:cNvSpPr/>
          <p:nvPr/>
        </p:nvSpPr>
        <p:spPr>
          <a:xfrm>
            <a:off x="5826373" y="2593500"/>
            <a:ext cx="164999" cy="164999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227"/>
          <p:cNvSpPr/>
          <p:nvPr/>
        </p:nvSpPr>
        <p:spPr>
          <a:xfrm>
            <a:off x="2769427" y="757575"/>
            <a:ext cx="3435299" cy="1761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3" name="Shape 213"/>
          <p:cNvSpPr txBox="1"/>
          <p:nvPr/>
        </p:nvSpPr>
        <p:spPr>
          <a:xfrm>
            <a:off x="145500" y="965301"/>
            <a:ext cx="8998500" cy="13304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dk1"/>
                </a:solidFill>
              </a:rPr>
              <a:t>- Interpretarea fizică a unei mingi care se rostogolește pe funcția de pierdere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dk1"/>
                </a:solidFill>
              </a:rPr>
              <a:t>- Forța de frecare este dată de coeficientul mu</a:t>
            </a:r>
          </a:p>
          <a:p>
            <a:pPr lvl="0">
              <a:spcBef>
                <a:spcPts val="0"/>
              </a:spcBef>
              <a:buNone/>
            </a:pPr>
            <a:r>
              <a:rPr lang="en" sz="1800" dirty="0"/>
              <a:t>- mu = deobicei în jur de ~0.9, 0.95 sau 0.99 (câteodată se modifică în timp, e.g. de la 0.5 către 0.99)</a:t>
            </a:r>
          </a:p>
        </p:txBody>
      </p:sp>
    </p:spTree>
    <p:extLst>
      <p:ext uri="{BB962C8B-B14F-4D97-AF65-F5344CB8AC3E}">
        <p14:creationId xmlns:p14="http://schemas.microsoft.com/office/powerpoint/2010/main" val="145521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Shape 235" descr="optim3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3805" y="1098319"/>
            <a:ext cx="3636750" cy="362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Shape 236"/>
          <p:cNvSpPr txBox="1"/>
          <p:nvPr/>
        </p:nvSpPr>
        <p:spPr>
          <a:xfrm>
            <a:off x="206839" y="185392"/>
            <a:ext cx="8751546" cy="6882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800" dirty="0">
                <a:solidFill>
                  <a:srgbClr val="FF0000"/>
                </a:solidFill>
              </a:rPr>
              <a:t>SGD </a:t>
            </a:r>
            <a:r>
              <a:rPr lang="en" sz="2800" dirty="0"/>
              <a:t>vs </a:t>
            </a:r>
            <a:r>
              <a:rPr lang="en" sz="2800" dirty="0">
                <a:solidFill>
                  <a:srgbClr val="38761D"/>
                </a:solidFill>
              </a:rPr>
              <a:t>SGD cu moment</a:t>
            </a:r>
          </a:p>
        </p:txBody>
      </p:sp>
      <p:sp>
        <p:nvSpPr>
          <p:cNvPr id="237" name="Shape 237"/>
          <p:cNvSpPr txBox="1"/>
          <p:nvPr/>
        </p:nvSpPr>
        <p:spPr>
          <a:xfrm>
            <a:off x="6458434" y="2575552"/>
            <a:ext cx="2499951" cy="202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38761D"/>
                </a:solidFill>
              </a:rPr>
              <a:t>Observăm cum SGD cu moment depășește ținta, dar per total ajunge la minimul local mult mai rapid</a:t>
            </a:r>
          </a:p>
        </p:txBody>
      </p:sp>
      <p:cxnSp>
        <p:nvCxnSpPr>
          <p:cNvPr id="238" name="Shape 238"/>
          <p:cNvCxnSpPr/>
          <p:nvPr/>
        </p:nvCxnSpPr>
        <p:spPr>
          <a:xfrm rot="10800000">
            <a:off x="4908728" y="2955868"/>
            <a:ext cx="1520399" cy="172199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379242055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 txBox="1"/>
          <p:nvPr/>
        </p:nvSpPr>
        <p:spPr>
          <a:xfrm>
            <a:off x="278242" y="200249"/>
            <a:ext cx="8607599" cy="8450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/>
              <a:t>Rata de învățare este un hiperparametru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2400" dirty="0"/>
              <a:t>al SGD / SGD cu moment</a:t>
            </a:r>
          </a:p>
        </p:txBody>
      </p:sp>
      <p:pic>
        <p:nvPicPr>
          <p:cNvPr id="493" name="Shape 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521" y="1478838"/>
            <a:ext cx="3415625" cy="30807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94" name="Shape 494"/>
          <p:cNvSpPr txBox="1"/>
          <p:nvPr/>
        </p:nvSpPr>
        <p:spPr>
          <a:xfrm>
            <a:off x="4483900" y="2589925"/>
            <a:ext cx="4316399" cy="1409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Q: Care din aceste rate de învățare este mai potrivită?</a:t>
            </a:r>
          </a:p>
        </p:txBody>
      </p:sp>
    </p:spTree>
    <p:extLst>
      <p:ext uri="{BB962C8B-B14F-4D97-AF65-F5344CB8AC3E}">
        <p14:creationId xmlns:p14="http://schemas.microsoft.com/office/powerpoint/2010/main" val="268855300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03"/>
          <p:cNvSpPr txBox="1"/>
          <p:nvPr/>
        </p:nvSpPr>
        <p:spPr>
          <a:xfrm>
            <a:off x="4316576" y="1873375"/>
            <a:ext cx="4358502" cy="250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 b="1" dirty="0"/>
              <a:t>step decay: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/>
              <a:t>e.g. rata de învățare se înjumătățește după fiecare câteva epoci</a:t>
            </a:r>
            <a:endParaRPr sz="1600" dirty="0"/>
          </a:p>
          <a:p>
            <a:pPr lvl="0" rtl="0">
              <a:spcBef>
                <a:spcPts val="0"/>
              </a:spcBef>
              <a:buNone/>
            </a:pPr>
            <a:endParaRPr sz="1600" dirty="0"/>
          </a:p>
          <a:p>
            <a:pPr lvl="0" rtl="0">
              <a:spcBef>
                <a:spcPts val="0"/>
              </a:spcBef>
              <a:buNone/>
            </a:pPr>
            <a:r>
              <a:rPr lang="en" sz="1600" b="1" dirty="0"/>
              <a:t>exponential decay:</a:t>
            </a:r>
          </a:p>
          <a:p>
            <a:pPr lvl="0" rtl="0">
              <a:spcBef>
                <a:spcPts val="0"/>
              </a:spcBef>
              <a:buNone/>
            </a:pPr>
            <a:endParaRPr sz="1600" b="1" dirty="0"/>
          </a:p>
          <a:p>
            <a:pPr lvl="0" rtl="0">
              <a:spcBef>
                <a:spcPts val="0"/>
              </a:spcBef>
              <a:buNone/>
            </a:pPr>
            <a:endParaRPr sz="1600" b="1" dirty="0"/>
          </a:p>
          <a:p>
            <a:pPr lvl="0" rtl="0">
              <a:spcBef>
                <a:spcPts val="0"/>
              </a:spcBef>
              <a:buNone/>
            </a:pPr>
            <a:endParaRPr sz="1600" b="1" dirty="0"/>
          </a:p>
          <a:p>
            <a:pPr lvl="0">
              <a:spcBef>
                <a:spcPts val="0"/>
              </a:spcBef>
              <a:buNone/>
            </a:pPr>
            <a:r>
              <a:rPr lang="en" sz="1600" b="1" dirty="0"/>
              <a:t>1/t decay:</a:t>
            </a:r>
          </a:p>
        </p:txBody>
      </p:sp>
      <p:sp>
        <p:nvSpPr>
          <p:cNvPr id="492" name="Shape 492"/>
          <p:cNvSpPr txBox="1"/>
          <p:nvPr/>
        </p:nvSpPr>
        <p:spPr>
          <a:xfrm>
            <a:off x="278242" y="200249"/>
            <a:ext cx="8607599" cy="8450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/>
              <a:t>Rata de învățare este un hiperparametru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2400" dirty="0"/>
              <a:t>al SGD / SGD cu moment</a:t>
            </a:r>
          </a:p>
        </p:txBody>
      </p:sp>
      <p:pic>
        <p:nvPicPr>
          <p:cNvPr id="493" name="Shape 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521" y="1478838"/>
            <a:ext cx="3415625" cy="30807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5" name="Shape 502"/>
          <p:cNvSpPr txBox="1"/>
          <p:nvPr/>
        </p:nvSpPr>
        <p:spPr>
          <a:xfrm>
            <a:off x="4250150" y="1394700"/>
            <a:ext cx="4703999" cy="478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b="1" dirty="0"/>
              <a:t>=&gt; Declinul ratei de învățare în timp</a:t>
            </a:r>
          </a:p>
        </p:txBody>
      </p:sp>
      <p:pic>
        <p:nvPicPr>
          <p:cNvPr id="6" name="Shape 5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3237" y="3269235"/>
            <a:ext cx="1362075" cy="3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5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3237" y="4274372"/>
            <a:ext cx="1933575" cy="342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403030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Shape 555"/>
          <p:cNvSpPr txBox="1"/>
          <p:nvPr/>
        </p:nvSpPr>
        <p:spPr>
          <a:xfrm>
            <a:off x="576444" y="1103923"/>
            <a:ext cx="8024999" cy="31506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sz="3000" b="1" dirty="0"/>
          </a:p>
          <a:p>
            <a:pPr lvl="0" algn="ctr" rtl="0">
              <a:spcBef>
                <a:spcPts val="0"/>
              </a:spcBef>
              <a:buNone/>
            </a:pPr>
            <a:r>
              <a:rPr lang="en" sz="4800" dirty="0"/>
              <a:t>Evaluare: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4800" dirty="0"/>
              <a:t>Ansamble de modele</a:t>
            </a:r>
          </a:p>
        </p:txBody>
      </p:sp>
    </p:spTree>
    <p:extLst>
      <p:ext uri="{BB962C8B-B14F-4D97-AF65-F5344CB8AC3E}">
        <p14:creationId xmlns:p14="http://schemas.microsoft.com/office/powerpoint/2010/main" val="271954801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 txBox="1"/>
          <p:nvPr/>
        </p:nvSpPr>
        <p:spPr>
          <a:xfrm>
            <a:off x="695925" y="929824"/>
            <a:ext cx="7979152" cy="40427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  <a:buAutoNum type="arabicPeriod"/>
            </a:pPr>
            <a:r>
              <a:rPr lang="en" sz="2800" dirty="0"/>
              <a:t>Antrenăm independent mai multe modele</a:t>
            </a:r>
          </a:p>
          <a:p>
            <a:pPr marL="457200" lvl="0" indent="-419100" rtl="0">
              <a:spcBef>
                <a:spcPts val="0"/>
              </a:spcBef>
              <a:buSzPct val="100000"/>
              <a:buAutoNum type="arabicPeriod"/>
            </a:pPr>
            <a:r>
              <a:rPr lang="en" sz="2800" dirty="0"/>
              <a:t>La testare, calculăm media predicțiilor</a:t>
            </a:r>
          </a:p>
          <a:p>
            <a:pPr lvl="0" rtl="0">
              <a:spcBef>
                <a:spcPts val="0"/>
              </a:spcBef>
              <a:buNone/>
            </a:pPr>
            <a:endParaRPr sz="2800" dirty="0"/>
          </a:p>
          <a:p>
            <a:pPr lvl="0">
              <a:spcBef>
                <a:spcPts val="0"/>
              </a:spcBef>
              <a:buNone/>
            </a:pPr>
            <a:r>
              <a:rPr lang="en" sz="2800" dirty="0"/>
              <a:t>De obicei, acuratețea crește cu </a:t>
            </a:r>
            <a:r>
              <a:rPr lang="en-US" sz="2800" dirty="0"/>
              <a:t>~</a:t>
            </a:r>
            <a:r>
              <a:rPr lang="en" sz="2800" dirty="0"/>
              <a:t>2%</a:t>
            </a:r>
            <a:endParaRPr lang="en-US" sz="2800" dirty="0"/>
          </a:p>
          <a:p>
            <a:pPr lvl="0">
              <a:spcBef>
                <a:spcPts val="0"/>
              </a:spcBef>
              <a:buNone/>
            </a:pPr>
            <a:endParaRPr lang="en-US" sz="2800" dirty="0"/>
          </a:p>
          <a:p>
            <a:pPr lvl="0"/>
            <a:r>
              <a:rPr lang="en-US" sz="2800" dirty="0" err="1"/>
              <a:t>Sfat</a:t>
            </a:r>
            <a:r>
              <a:rPr lang="en-US" sz="2800" dirty="0"/>
              <a:t> </a:t>
            </a:r>
            <a:r>
              <a:rPr lang="en-US" sz="2800" dirty="0" err="1"/>
              <a:t>practic</a:t>
            </a:r>
            <a:r>
              <a:rPr lang="en-US" sz="2800" dirty="0"/>
              <a:t>: o </a:t>
            </a:r>
            <a:r>
              <a:rPr lang="en-US" sz="2800" dirty="0" err="1"/>
              <a:t>mică</a:t>
            </a:r>
            <a:r>
              <a:rPr lang="en-US" sz="2800" dirty="0"/>
              <a:t> </a:t>
            </a:r>
            <a:r>
              <a:rPr lang="en-US" sz="2800" dirty="0" err="1"/>
              <a:t>îmbunătățire</a:t>
            </a:r>
            <a:r>
              <a:rPr lang="en-US" sz="2800" dirty="0"/>
              <a:t> se </a:t>
            </a:r>
            <a:r>
              <a:rPr lang="en-US" sz="2800" dirty="0" err="1"/>
              <a:t>poate</a:t>
            </a:r>
            <a:r>
              <a:rPr lang="en-US" sz="2800" dirty="0"/>
              <a:t> </a:t>
            </a:r>
            <a:r>
              <a:rPr lang="en-US" sz="2800" dirty="0" err="1"/>
              <a:t>obține</a:t>
            </a:r>
            <a:r>
              <a:rPr lang="en-US" sz="2800" dirty="0"/>
              <a:t> </a:t>
            </a:r>
            <a:r>
              <a:rPr lang="en-US" sz="2800" dirty="0" err="1"/>
              <a:t>și</a:t>
            </a:r>
            <a:r>
              <a:rPr lang="en-US" sz="2800" dirty="0"/>
              <a:t> </a:t>
            </a:r>
            <a:r>
              <a:rPr lang="en-US" sz="2800" dirty="0" err="1"/>
              <a:t>prin</a:t>
            </a:r>
            <a:r>
              <a:rPr lang="en-US" sz="2800" dirty="0"/>
              <a:t> </a:t>
            </a:r>
            <a:r>
              <a:rPr lang="en-US" sz="2800" dirty="0" err="1"/>
              <a:t>calcularea</a:t>
            </a:r>
            <a:r>
              <a:rPr lang="en-US" sz="2800" dirty="0"/>
              <a:t> </a:t>
            </a:r>
            <a:r>
              <a:rPr lang="en-US" sz="2800" dirty="0" err="1"/>
              <a:t>mediei</a:t>
            </a:r>
            <a:r>
              <a:rPr lang="en-US" sz="2800" dirty="0"/>
              <a:t> </a:t>
            </a:r>
            <a:r>
              <a:rPr lang="en-US" sz="2800" dirty="0" err="1"/>
              <a:t>predicțiilor</a:t>
            </a:r>
            <a:r>
              <a:rPr lang="en-US" sz="2800" dirty="0"/>
              <a:t> date de un </a:t>
            </a:r>
            <a:r>
              <a:rPr lang="en-US" sz="2800" dirty="0" err="1"/>
              <a:t>singur</a:t>
            </a:r>
            <a:r>
              <a:rPr lang="en-US" sz="2800" dirty="0"/>
              <a:t> model, </a:t>
            </a:r>
            <a:r>
              <a:rPr lang="en-US" sz="2800" dirty="0" err="1"/>
              <a:t>salvat</a:t>
            </a:r>
            <a:r>
              <a:rPr lang="en-US" sz="2800" dirty="0"/>
              <a:t> la </a:t>
            </a:r>
            <a:r>
              <a:rPr lang="en-US" sz="2800" dirty="0" err="1"/>
              <a:t>momente</a:t>
            </a:r>
            <a:r>
              <a:rPr lang="en-US" sz="2800" dirty="0"/>
              <a:t> de </a:t>
            </a:r>
            <a:r>
              <a:rPr lang="en-US" sz="2800" dirty="0" err="1"/>
              <a:t>timp</a:t>
            </a:r>
            <a:r>
              <a:rPr lang="en-US" sz="2800" dirty="0"/>
              <a:t> </a:t>
            </a:r>
            <a:r>
              <a:rPr lang="en-US" sz="2800" dirty="0" err="1"/>
              <a:t>diferite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timpul</a:t>
            </a:r>
            <a:r>
              <a:rPr lang="en-US" sz="2800" dirty="0"/>
              <a:t> </a:t>
            </a:r>
            <a:r>
              <a:rPr lang="en-US" sz="2800" dirty="0" err="1"/>
              <a:t>antrenării</a:t>
            </a:r>
            <a:endParaRPr lang="en" sz="2800" dirty="0"/>
          </a:p>
        </p:txBody>
      </p:sp>
      <p:sp>
        <p:nvSpPr>
          <p:cNvPr id="4" name="Shape 1040"/>
          <p:cNvSpPr txBox="1"/>
          <p:nvPr/>
        </p:nvSpPr>
        <p:spPr>
          <a:xfrm>
            <a:off x="377210" y="92352"/>
            <a:ext cx="8475600" cy="7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000" dirty="0" err="1"/>
              <a:t>Ansamble</a:t>
            </a:r>
            <a:r>
              <a:rPr lang="en-US" sz="3000" dirty="0"/>
              <a:t> de </a:t>
            </a:r>
            <a:r>
              <a:rPr lang="en-US" sz="3000" dirty="0" err="1"/>
              <a:t>modele</a:t>
            </a:r>
            <a:endParaRPr lang="en" sz="3000" dirty="0"/>
          </a:p>
        </p:txBody>
      </p:sp>
    </p:spTree>
    <p:extLst>
      <p:ext uri="{BB962C8B-B14F-4D97-AF65-F5344CB8AC3E}">
        <p14:creationId xmlns:p14="http://schemas.microsoft.com/office/powerpoint/2010/main" val="101471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 txBox="1"/>
          <p:nvPr/>
        </p:nvSpPr>
        <p:spPr>
          <a:xfrm>
            <a:off x="576444" y="1162543"/>
            <a:ext cx="8024999" cy="27989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sz="3000" b="1" dirty="0"/>
          </a:p>
          <a:p>
            <a:pPr lvl="0" algn="ctr" rtl="0">
              <a:spcBef>
                <a:spcPts val="0"/>
              </a:spcBef>
              <a:buNone/>
            </a:pPr>
            <a:r>
              <a:rPr lang="en" sz="4800" dirty="0"/>
              <a:t>Regularizare folosind </a:t>
            </a:r>
            <a:r>
              <a:rPr lang="en" sz="4800" b="1" dirty="0"/>
              <a:t>Dropout</a:t>
            </a:r>
          </a:p>
        </p:txBody>
      </p:sp>
    </p:spTree>
    <p:extLst>
      <p:ext uri="{BB962C8B-B14F-4D97-AF65-F5344CB8AC3E}">
        <p14:creationId xmlns:p14="http://schemas.microsoft.com/office/powerpoint/2010/main" val="333426474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 txBox="1"/>
          <p:nvPr/>
        </p:nvSpPr>
        <p:spPr>
          <a:xfrm>
            <a:off x="153612" y="39499"/>
            <a:ext cx="8864999" cy="18068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dirty="0"/>
              <a:t>Regularizarea folosind </a:t>
            </a:r>
            <a:r>
              <a:rPr lang="en" sz="3000" b="1" dirty="0"/>
              <a:t>Dropout</a:t>
            </a:r>
          </a:p>
          <a:p>
            <a:pPr lvl="0" rtl="0">
              <a:spcBef>
                <a:spcPts val="0"/>
              </a:spcBef>
              <a:buNone/>
            </a:pPr>
            <a:endParaRPr lang="en" sz="2400" dirty="0"/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Atribuim în mod aleator ponderi egale cu zero pentru o parte din neuroni (echivalent cu a deconecta o parte din neuroni)</a:t>
            </a:r>
          </a:p>
        </p:txBody>
      </p:sp>
      <p:pic>
        <p:nvPicPr>
          <p:cNvPr id="587" name="Shape 5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525" y="1802032"/>
            <a:ext cx="5848350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Shape 588"/>
          <p:cNvSpPr txBox="1"/>
          <p:nvPr/>
        </p:nvSpPr>
        <p:spPr>
          <a:xfrm>
            <a:off x="6809550" y="4532632"/>
            <a:ext cx="2124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i="1" dirty="0">
                <a:solidFill>
                  <a:srgbClr val="0000FF"/>
                </a:solidFill>
              </a:rPr>
              <a:t>[Srivastava et al., 2014]</a:t>
            </a:r>
          </a:p>
        </p:txBody>
      </p:sp>
    </p:spTree>
    <p:extLst>
      <p:ext uri="{BB962C8B-B14F-4D97-AF65-F5344CB8AC3E}">
        <p14:creationId xmlns:p14="http://schemas.microsoft.com/office/powerpoint/2010/main" val="425214372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Shape 6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825" y="1529424"/>
            <a:ext cx="2421050" cy="2769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Shape 612"/>
          <p:cNvSpPr txBox="1"/>
          <p:nvPr/>
        </p:nvSpPr>
        <p:spPr>
          <a:xfrm>
            <a:off x="2979615" y="1524000"/>
            <a:ext cx="5988035" cy="519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Forțează rețeaua să producă o reprezentare redundantă</a:t>
            </a:r>
          </a:p>
        </p:txBody>
      </p:sp>
      <p:sp>
        <p:nvSpPr>
          <p:cNvPr id="613" name="Shape 613"/>
          <p:cNvSpPr/>
          <p:nvPr/>
        </p:nvSpPr>
        <p:spPr>
          <a:xfrm>
            <a:off x="3406984" y="2131850"/>
            <a:ext cx="393600" cy="39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4" name="Shape 614"/>
          <p:cNvSpPr/>
          <p:nvPr/>
        </p:nvSpPr>
        <p:spPr>
          <a:xfrm>
            <a:off x="3406984" y="2563450"/>
            <a:ext cx="393600" cy="39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5" name="Shape 615"/>
          <p:cNvSpPr/>
          <p:nvPr/>
        </p:nvSpPr>
        <p:spPr>
          <a:xfrm>
            <a:off x="3406984" y="2995050"/>
            <a:ext cx="393600" cy="39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6" name="Shape 616"/>
          <p:cNvSpPr/>
          <p:nvPr/>
        </p:nvSpPr>
        <p:spPr>
          <a:xfrm>
            <a:off x="3406984" y="3441662"/>
            <a:ext cx="393600" cy="39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7" name="Shape 617"/>
          <p:cNvSpPr/>
          <p:nvPr/>
        </p:nvSpPr>
        <p:spPr>
          <a:xfrm>
            <a:off x="3406984" y="3870087"/>
            <a:ext cx="393600" cy="39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18" name="Shape 618"/>
          <p:cNvCxnSpPr>
            <a:stCxn id="613" idx="6"/>
          </p:cNvCxnSpPr>
          <p:nvPr/>
        </p:nvCxnSpPr>
        <p:spPr>
          <a:xfrm>
            <a:off x="3800584" y="2328650"/>
            <a:ext cx="70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19" name="Shape 619"/>
          <p:cNvCxnSpPr/>
          <p:nvPr/>
        </p:nvCxnSpPr>
        <p:spPr>
          <a:xfrm>
            <a:off x="3837159" y="276025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20" name="Shape 620"/>
          <p:cNvCxnSpPr/>
          <p:nvPr/>
        </p:nvCxnSpPr>
        <p:spPr>
          <a:xfrm>
            <a:off x="3800584" y="319185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21" name="Shape 621"/>
          <p:cNvCxnSpPr/>
          <p:nvPr/>
        </p:nvCxnSpPr>
        <p:spPr>
          <a:xfrm>
            <a:off x="3800584" y="3638475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22" name="Shape 622"/>
          <p:cNvCxnSpPr/>
          <p:nvPr/>
        </p:nvCxnSpPr>
        <p:spPr>
          <a:xfrm>
            <a:off x="3800584" y="406690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23" name="Shape 623"/>
          <p:cNvSpPr txBox="1"/>
          <p:nvPr/>
        </p:nvSpPr>
        <p:spPr>
          <a:xfrm>
            <a:off x="4657909" y="2081106"/>
            <a:ext cx="1321499" cy="2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Are ureche</a:t>
            </a:r>
          </a:p>
        </p:txBody>
      </p:sp>
      <p:sp>
        <p:nvSpPr>
          <p:cNvPr id="624" name="Shape 624"/>
          <p:cNvSpPr txBox="1"/>
          <p:nvPr/>
        </p:nvSpPr>
        <p:spPr>
          <a:xfrm>
            <a:off x="4657909" y="2518768"/>
            <a:ext cx="1321499" cy="2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Are coadă</a:t>
            </a:r>
          </a:p>
        </p:txBody>
      </p:sp>
      <p:sp>
        <p:nvSpPr>
          <p:cNvPr id="625" name="Shape 625"/>
          <p:cNvSpPr txBox="1"/>
          <p:nvPr/>
        </p:nvSpPr>
        <p:spPr>
          <a:xfrm>
            <a:off x="4657909" y="2946661"/>
            <a:ext cx="1735499" cy="2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E blănos</a:t>
            </a:r>
          </a:p>
        </p:txBody>
      </p:sp>
      <p:sp>
        <p:nvSpPr>
          <p:cNvPr id="626" name="Shape 626"/>
          <p:cNvSpPr txBox="1"/>
          <p:nvPr/>
        </p:nvSpPr>
        <p:spPr>
          <a:xfrm>
            <a:off x="4657909" y="3394092"/>
            <a:ext cx="1735499" cy="2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Are gheare</a:t>
            </a:r>
          </a:p>
        </p:txBody>
      </p:sp>
      <p:sp>
        <p:nvSpPr>
          <p:cNvPr id="627" name="Shape 627"/>
          <p:cNvSpPr txBox="1"/>
          <p:nvPr/>
        </p:nvSpPr>
        <p:spPr>
          <a:xfrm>
            <a:off x="4657909" y="3814168"/>
            <a:ext cx="2191799" cy="2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Arată înfricoșător</a:t>
            </a:r>
          </a:p>
        </p:txBody>
      </p:sp>
      <p:cxnSp>
        <p:nvCxnSpPr>
          <p:cNvPr id="628" name="Shape 628"/>
          <p:cNvCxnSpPr/>
          <p:nvPr/>
        </p:nvCxnSpPr>
        <p:spPr>
          <a:xfrm>
            <a:off x="7329300" y="2325650"/>
            <a:ext cx="949500" cy="5990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29" name="Shape 629"/>
          <p:cNvCxnSpPr/>
          <p:nvPr/>
        </p:nvCxnSpPr>
        <p:spPr>
          <a:xfrm>
            <a:off x="7355725" y="2757290"/>
            <a:ext cx="852600" cy="31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30" name="Shape 630"/>
          <p:cNvCxnSpPr/>
          <p:nvPr/>
        </p:nvCxnSpPr>
        <p:spPr>
          <a:xfrm>
            <a:off x="7311675" y="3188956"/>
            <a:ext cx="826499" cy="79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31" name="Shape 631"/>
          <p:cNvCxnSpPr/>
          <p:nvPr/>
        </p:nvCxnSpPr>
        <p:spPr>
          <a:xfrm rot="10800000" flipH="1">
            <a:off x="7320475" y="3453415"/>
            <a:ext cx="843900" cy="1847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32" name="Shape 632"/>
          <p:cNvCxnSpPr/>
          <p:nvPr/>
        </p:nvCxnSpPr>
        <p:spPr>
          <a:xfrm rot="10800000" flipH="1">
            <a:off x="7320475" y="3673265"/>
            <a:ext cx="861600" cy="39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33" name="Shape 633"/>
          <p:cNvSpPr txBox="1"/>
          <p:nvPr/>
        </p:nvSpPr>
        <p:spPr>
          <a:xfrm>
            <a:off x="8241325" y="2981150"/>
            <a:ext cx="804983" cy="7633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Scor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pisică</a:t>
            </a:r>
          </a:p>
        </p:txBody>
      </p:sp>
      <p:cxnSp>
        <p:nvCxnSpPr>
          <p:cNvPr id="634" name="Shape 634"/>
          <p:cNvCxnSpPr/>
          <p:nvPr/>
        </p:nvCxnSpPr>
        <p:spPr>
          <a:xfrm>
            <a:off x="6619975" y="232865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35" name="Shape 635"/>
          <p:cNvCxnSpPr/>
          <p:nvPr/>
        </p:nvCxnSpPr>
        <p:spPr>
          <a:xfrm>
            <a:off x="6656550" y="276025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36" name="Shape 636"/>
          <p:cNvCxnSpPr/>
          <p:nvPr/>
        </p:nvCxnSpPr>
        <p:spPr>
          <a:xfrm>
            <a:off x="6619975" y="319185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37" name="Shape 637"/>
          <p:cNvCxnSpPr/>
          <p:nvPr/>
        </p:nvCxnSpPr>
        <p:spPr>
          <a:xfrm>
            <a:off x="6619975" y="3638475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38" name="Shape 638"/>
          <p:cNvCxnSpPr/>
          <p:nvPr/>
        </p:nvCxnSpPr>
        <p:spPr>
          <a:xfrm>
            <a:off x="6619975" y="406690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39" name="Shape 639"/>
          <p:cNvSpPr txBox="1"/>
          <p:nvPr/>
        </p:nvSpPr>
        <p:spPr>
          <a:xfrm>
            <a:off x="6752825" y="2124512"/>
            <a:ext cx="4403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b="1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40" name="Shape 640"/>
          <p:cNvSpPr txBox="1"/>
          <p:nvPr/>
        </p:nvSpPr>
        <p:spPr>
          <a:xfrm>
            <a:off x="6781390" y="2952256"/>
            <a:ext cx="4403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41" name="Shape 641"/>
          <p:cNvSpPr txBox="1"/>
          <p:nvPr/>
        </p:nvSpPr>
        <p:spPr>
          <a:xfrm>
            <a:off x="6790200" y="3836474"/>
            <a:ext cx="4403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42" name="Shape 642"/>
          <p:cNvSpPr txBox="1"/>
          <p:nvPr/>
        </p:nvSpPr>
        <p:spPr>
          <a:xfrm>
            <a:off x="233234" y="246650"/>
            <a:ext cx="8659499" cy="757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dirty="0"/>
              <a:t>Cum ar putea fi asta o idee bună?</a:t>
            </a:r>
          </a:p>
        </p:txBody>
      </p:sp>
    </p:spTree>
    <p:extLst>
      <p:ext uri="{BB962C8B-B14F-4D97-AF65-F5344CB8AC3E}">
        <p14:creationId xmlns:p14="http://schemas.microsoft.com/office/powerpoint/2010/main" val="1277474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2" grpId="0"/>
      <p:bldP spid="613" grpId="0" animBg="1"/>
      <p:bldP spid="614" grpId="0" animBg="1"/>
      <p:bldP spid="615" grpId="0" animBg="1"/>
      <p:bldP spid="616" grpId="0" animBg="1"/>
      <p:bldP spid="617" grpId="0" animBg="1"/>
      <p:bldP spid="623" grpId="0"/>
      <p:bldP spid="624" grpId="0"/>
      <p:bldP spid="625" grpId="0"/>
      <p:bldP spid="626" grpId="0"/>
      <p:bldP spid="627" grpId="0"/>
      <p:bldP spid="633" grpId="0"/>
      <p:bldP spid="639" grpId="0"/>
      <p:bldP spid="640" grpId="0"/>
      <p:bldP spid="641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Shape 6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825" y="1529424"/>
            <a:ext cx="2421050" cy="2769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Shape 642"/>
          <p:cNvSpPr txBox="1"/>
          <p:nvPr/>
        </p:nvSpPr>
        <p:spPr>
          <a:xfrm>
            <a:off x="233234" y="246650"/>
            <a:ext cx="8659499" cy="757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dirty="0"/>
              <a:t>Cum ar putea fi asta o idee bună?</a:t>
            </a:r>
          </a:p>
        </p:txBody>
      </p:sp>
      <p:sp>
        <p:nvSpPr>
          <p:cNvPr id="34" name="Shape 649"/>
          <p:cNvSpPr txBox="1"/>
          <p:nvPr/>
        </p:nvSpPr>
        <p:spPr>
          <a:xfrm>
            <a:off x="3399693" y="1248764"/>
            <a:ext cx="5515182" cy="34778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O altă interpretare: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solidFill>
                <a:srgbClr val="00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Dropout este echivalent cu antrenarea unui ansamblu de multe modele (care au în comun parametrii)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solidFill>
                <a:srgbClr val="00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Fiecare mască binară produce un model care se antrenează pe un exemplu / mini-batch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solidFill>
                <a:srgbClr val="0000FF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892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95" name="Shape 3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Shape 3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97" name="Shape 397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398" name="Shape 3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Shape 3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Shape 4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Shape 40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Shape 402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vrem: </a:t>
            </a:r>
          </a:p>
        </p:txBody>
      </p:sp>
      <p:pic>
        <p:nvPicPr>
          <p:cNvPr id="403" name="Shape 40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4" name="Shape 404"/>
          <p:cNvCxnSpPr/>
          <p:nvPr/>
        </p:nvCxnSpPr>
        <p:spPr>
          <a:xfrm rot="10800000">
            <a:off x="5077050" y="587700"/>
            <a:ext cx="3378900" cy="1848300"/>
          </a:xfrm>
          <a:prstGeom prst="straightConnector1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407" name="Shape 407"/>
          <p:cNvPicPr preferRelativeResize="0"/>
          <p:nvPr/>
        </p:nvPicPr>
        <p:blipFill rotWithShape="1">
          <a:blip r:embed="rId9">
            <a:alphaModFix/>
          </a:blip>
          <a:srcRect r="73509"/>
          <a:stretch/>
        </p:blipFill>
        <p:spPr>
          <a:xfrm>
            <a:off x="8262701" y="2436000"/>
            <a:ext cx="426475" cy="619200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08" name="Shape 40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55625" y="3155429"/>
            <a:ext cx="1956899" cy="747179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9" name="Shape 361"/>
          <p:cNvSpPr txBox="1"/>
          <p:nvPr/>
        </p:nvSpPr>
        <p:spPr>
          <a:xfrm>
            <a:off x="4924611" y="2601413"/>
            <a:ext cx="3023881" cy="390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38761D"/>
                </a:solidFill>
              </a:rPr>
              <a:t>Regula de înlănțuire:</a:t>
            </a:r>
          </a:p>
        </p:txBody>
      </p:sp>
    </p:spTree>
    <p:extLst>
      <p:ext uri="{BB962C8B-B14F-4D97-AF65-F5344CB8AC3E}">
        <p14:creationId xmlns:p14="http://schemas.microsoft.com/office/powerpoint/2010/main" val="235468686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Shape 656"/>
          <p:cNvSpPr txBox="1"/>
          <p:nvPr/>
        </p:nvSpPr>
        <p:spPr>
          <a:xfrm>
            <a:off x="414994" y="114525"/>
            <a:ext cx="8211237" cy="616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 dirty="0"/>
              <a:t>La testare…</a:t>
            </a:r>
          </a:p>
        </p:txBody>
      </p:sp>
      <p:pic>
        <p:nvPicPr>
          <p:cNvPr id="657" name="Shape 6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225" y="1257474"/>
            <a:ext cx="2421050" cy="2769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Shape 658"/>
          <p:cNvSpPr txBox="1"/>
          <p:nvPr/>
        </p:nvSpPr>
        <p:spPr>
          <a:xfrm>
            <a:off x="3585375" y="1162825"/>
            <a:ext cx="5188799" cy="306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dirty="0"/>
              <a:t>Ideal</a:t>
            </a:r>
            <a:r>
              <a:rPr lang="en" sz="2400" dirty="0"/>
              <a:t>: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Vrem să eliminăm tot zgomotul</a:t>
            </a:r>
          </a:p>
          <a:p>
            <a:pPr lvl="0" rtl="0">
              <a:spcBef>
                <a:spcPts val="0"/>
              </a:spcBef>
              <a:buNone/>
            </a:pPr>
            <a:endParaRPr sz="2400" dirty="0"/>
          </a:p>
          <a:p>
            <a:pPr lvl="0" rtl="0">
              <a:spcBef>
                <a:spcPts val="0"/>
              </a:spcBef>
              <a:buNone/>
            </a:pPr>
            <a:r>
              <a:rPr lang="en" sz="2400" b="1" dirty="0"/>
              <a:t>Aproximare Monte Carlo:</a:t>
            </a:r>
          </a:p>
          <a:p>
            <a:pPr lvl="0">
              <a:spcBef>
                <a:spcPts val="0"/>
              </a:spcBef>
              <a:buNone/>
            </a:pPr>
            <a:r>
              <a:rPr lang="en" sz="2400" dirty="0"/>
              <a:t>Facem mai multe treceri prin rețea folosind diverse măști de dropout, calculând apoi media predicțiilor</a:t>
            </a:r>
          </a:p>
        </p:txBody>
      </p:sp>
    </p:spTree>
    <p:extLst>
      <p:ext uri="{BB962C8B-B14F-4D97-AF65-F5344CB8AC3E}">
        <p14:creationId xmlns:p14="http://schemas.microsoft.com/office/powerpoint/2010/main" val="3688714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Shape 665"/>
          <p:cNvSpPr txBox="1"/>
          <p:nvPr/>
        </p:nvSpPr>
        <p:spPr>
          <a:xfrm>
            <a:off x="416170" y="790336"/>
            <a:ext cx="8685899" cy="740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/>
              <a:t>Putem face totul printr-o singură trecere! (aproximativ)</a:t>
            </a:r>
          </a:p>
        </p:txBody>
      </p:sp>
      <p:sp>
        <p:nvSpPr>
          <p:cNvPr id="672" name="Shape 672"/>
          <p:cNvSpPr txBox="1"/>
          <p:nvPr/>
        </p:nvSpPr>
        <p:spPr>
          <a:xfrm>
            <a:off x="3538650" y="1966027"/>
            <a:ext cx="5197552" cy="5627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Activăm toți neuronii (fără dropout)</a:t>
            </a:r>
          </a:p>
          <a:p>
            <a:pPr lvl="0">
              <a:spcBef>
                <a:spcPts val="0"/>
              </a:spcBef>
              <a:buNone/>
            </a:pPr>
            <a:endParaRPr sz="2400" dirty="0"/>
          </a:p>
        </p:txBody>
      </p:sp>
      <p:sp>
        <p:nvSpPr>
          <p:cNvPr id="673" name="Shape 673"/>
          <p:cNvSpPr txBox="1"/>
          <p:nvPr/>
        </p:nvSpPr>
        <p:spPr>
          <a:xfrm>
            <a:off x="3538650" y="2528822"/>
            <a:ext cx="4880070" cy="1268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38761D"/>
                </a:solidFill>
              </a:rPr>
              <a:t>(acestă variantă </a:t>
            </a:r>
            <a:r>
              <a:rPr lang="en" sz="2400">
                <a:solidFill>
                  <a:srgbClr val="38761D"/>
                </a:solidFill>
              </a:rPr>
              <a:t>poate fi interpretată </a:t>
            </a:r>
            <a:r>
              <a:rPr lang="en" sz="2400" dirty="0">
                <a:solidFill>
                  <a:srgbClr val="38761D"/>
                </a:solidFill>
              </a:rPr>
              <a:t>ca o aproximare a întregului ansamblu)</a:t>
            </a:r>
          </a:p>
        </p:txBody>
      </p:sp>
      <p:sp>
        <p:nvSpPr>
          <p:cNvPr id="13" name="Shape 656"/>
          <p:cNvSpPr txBox="1"/>
          <p:nvPr/>
        </p:nvSpPr>
        <p:spPr>
          <a:xfrm>
            <a:off x="414994" y="114525"/>
            <a:ext cx="8211237" cy="616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 dirty="0"/>
              <a:t>La testare…</a:t>
            </a:r>
          </a:p>
        </p:txBody>
      </p:sp>
      <p:pic>
        <p:nvPicPr>
          <p:cNvPr id="2" name="Picture 1" descr="Screen Shot 2016-12-13 at 4.52.2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54" y="1519487"/>
            <a:ext cx="2482986" cy="273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05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/>
          <p:nvPr/>
        </p:nvSpPr>
        <p:spPr>
          <a:xfrm>
            <a:off x="2976200" y="1002746"/>
            <a:ext cx="3494699" cy="3494699"/>
          </a:xfrm>
          <a:prstGeom prst="ellipse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/>
              <a:t>f</a:t>
            </a:r>
          </a:p>
        </p:txBody>
      </p:sp>
      <p:cxnSp>
        <p:nvCxnSpPr>
          <p:cNvPr id="511" name="Shape 511"/>
          <p:cNvCxnSpPr/>
          <p:nvPr/>
        </p:nvCxnSpPr>
        <p:spPr>
          <a:xfrm rot="10800000" flipH="1">
            <a:off x="702175" y="3484171"/>
            <a:ext cx="2409900" cy="813899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12" name="Shape 512"/>
          <p:cNvCxnSpPr/>
          <p:nvPr/>
        </p:nvCxnSpPr>
        <p:spPr>
          <a:xfrm>
            <a:off x="989425" y="978771"/>
            <a:ext cx="2194200" cy="933599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13" name="Shape 513"/>
          <p:cNvCxnSpPr>
            <a:stCxn id="510" idx="6"/>
          </p:cNvCxnSpPr>
          <p:nvPr/>
        </p:nvCxnSpPr>
        <p:spPr>
          <a:xfrm>
            <a:off x="6470899" y="2750095"/>
            <a:ext cx="2274300" cy="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514" name="Shape 5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0512" y="741096"/>
            <a:ext cx="352425" cy="3048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515" name="Shape 5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62" y="3569021"/>
            <a:ext cx="295275" cy="36195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516" name="Shape 5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45937" y="2266696"/>
            <a:ext cx="352425" cy="3048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517" name="Shape 517"/>
          <p:cNvCxnSpPr/>
          <p:nvPr/>
        </p:nvCxnSpPr>
        <p:spPr>
          <a:xfrm rot="10800000">
            <a:off x="6471112" y="2941621"/>
            <a:ext cx="2225999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18" name="Shape 518"/>
          <p:cNvSpPr txBox="1"/>
          <p:nvPr/>
        </p:nvSpPr>
        <p:spPr>
          <a:xfrm>
            <a:off x="2122250" y="420246"/>
            <a:ext cx="40614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>
                <a:solidFill>
                  <a:srgbClr val="38761D"/>
                </a:solidFill>
              </a:rPr>
              <a:t>activări</a:t>
            </a:r>
          </a:p>
        </p:txBody>
      </p:sp>
      <p:pic>
        <p:nvPicPr>
          <p:cNvPr id="519" name="Shape 5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64987" y="3063183"/>
            <a:ext cx="514350" cy="67627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520" name="Shape 5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98762" y="1798433"/>
            <a:ext cx="485775" cy="63817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521" name="Shape 5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98762" y="3001033"/>
            <a:ext cx="409575" cy="70485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522" name="Shape 522"/>
          <p:cNvSpPr txBox="1"/>
          <p:nvPr/>
        </p:nvSpPr>
        <p:spPr>
          <a:xfrm>
            <a:off x="6712600" y="4052571"/>
            <a:ext cx="40614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>
                <a:solidFill>
                  <a:srgbClr val="FF0000"/>
                </a:solidFill>
              </a:rPr>
              <a:t>gradienți</a:t>
            </a:r>
          </a:p>
        </p:txBody>
      </p:sp>
      <p:sp>
        <p:nvSpPr>
          <p:cNvPr id="523" name="Shape 523"/>
          <p:cNvSpPr txBox="1"/>
          <p:nvPr/>
        </p:nvSpPr>
        <p:spPr>
          <a:xfrm>
            <a:off x="3945275" y="1401671"/>
            <a:ext cx="2114400" cy="57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FF0000"/>
                </a:solidFill>
              </a:rPr>
              <a:t>“gradientul local”</a:t>
            </a:r>
          </a:p>
        </p:txBody>
      </p:sp>
      <p:pic>
        <p:nvPicPr>
          <p:cNvPr id="524" name="Shape 5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460852">
            <a:off x="863215" y="1643297"/>
            <a:ext cx="2019300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Shape 525"/>
          <p:cNvSpPr/>
          <p:nvPr/>
        </p:nvSpPr>
        <p:spPr>
          <a:xfrm rot="1334562">
            <a:off x="921091" y="1390232"/>
            <a:ext cx="590335" cy="6380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26" name="Shape 52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1120751">
            <a:off x="1263975" y="4000295"/>
            <a:ext cx="2009775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Shape 527"/>
          <p:cNvSpPr/>
          <p:nvPr/>
        </p:nvSpPr>
        <p:spPr>
          <a:xfrm rot="-1146435">
            <a:off x="1284216" y="4258209"/>
            <a:ext cx="590216" cy="63822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28" name="Shape 528"/>
          <p:cNvCxnSpPr/>
          <p:nvPr/>
        </p:nvCxnSpPr>
        <p:spPr>
          <a:xfrm rot="10800000">
            <a:off x="948800" y="1116520"/>
            <a:ext cx="2147099" cy="947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29" name="Shape 529"/>
          <p:cNvCxnSpPr/>
          <p:nvPr/>
        </p:nvCxnSpPr>
        <p:spPr>
          <a:xfrm flipH="1">
            <a:off x="773874" y="3613096"/>
            <a:ext cx="2386200" cy="780599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30" name="Shape 530"/>
          <p:cNvSpPr/>
          <p:nvPr/>
        </p:nvSpPr>
        <p:spPr>
          <a:xfrm>
            <a:off x="-2292200" y="-1774454"/>
            <a:ext cx="3494699" cy="3494699"/>
          </a:xfrm>
          <a:prstGeom prst="ellipse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sz="4800"/>
          </a:p>
        </p:txBody>
      </p:sp>
      <p:sp>
        <p:nvSpPr>
          <p:cNvPr id="531" name="Shape 531"/>
          <p:cNvSpPr/>
          <p:nvPr/>
        </p:nvSpPr>
        <p:spPr>
          <a:xfrm>
            <a:off x="-2792525" y="3134296"/>
            <a:ext cx="3494699" cy="3494699"/>
          </a:xfrm>
          <a:prstGeom prst="ellipse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sz="4800"/>
          </a:p>
        </p:txBody>
      </p:sp>
      <p:sp>
        <p:nvSpPr>
          <p:cNvPr id="24" name="Shape 86"/>
          <p:cNvSpPr txBox="1"/>
          <p:nvPr/>
        </p:nvSpPr>
        <p:spPr>
          <a:xfrm>
            <a:off x="411447" y="19404"/>
            <a:ext cx="8545281" cy="6183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/>
              <a:t>Propagarea gradientului prin regula de înlănțuire</a:t>
            </a:r>
          </a:p>
        </p:txBody>
      </p:sp>
    </p:spTree>
    <p:extLst>
      <p:ext uri="{BB962C8B-B14F-4D97-AF65-F5344CB8AC3E}">
        <p14:creationId xmlns:p14="http://schemas.microsoft.com/office/powerpoint/2010/main" val="248046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" grpId="0"/>
      <p:bldP spid="523" grpId="0"/>
      <p:bldP spid="525" grpId="0" animBg="1"/>
      <p:bldP spid="527" grpId="0" animBg="1"/>
      <p:bldP spid="530" grpId="0" animBg="1"/>
      <p:bldP spid="531" grpId="0" animBg="1"/>
    </p:bldLst>
  </p:timing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7510</TotalTime>
  <Words>3017</Words>
  <Application>Microsoft Macintosh PowerPoint</Application>
  <PresentationFormat>On-screen Show (16:9)</PresentationFormat>
  <Paragraphs>507</Paragraphs>
  <Slides>81</Slides>
  <Notes>81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6" baseType="lpstr">
      <vt:lpstr>Arial</vt:lpstr>
      <vt:lpstr>Cambria Math</vt:lpstr>
      <vt:lpstr>Courier</vt:lpstr>
      <vt:lpstr>Helvetica Neue</vt:lpstr>
      <vt:lpstr>simple-light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Radu Ionescu</cp:lastModifiedBy>
  <cp:revision>469</cp:revision>
  <dcterms:modified xsi:type="dcterms:W3CDTF">2022-05-19T12:56:33Z</dcterms:modified>
</cp:coreProperties>
</file>